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>
      <p:cViewPr varScale="1">
        <p:scale>
          <a:sx n="57" d="100"/>
          <a:sy n="57" d="100"/>
        </p:scale>
        <p:origin x="-1461" y="-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3.3333333333333402E-2"/>
                  <c:y val="-3.24074074074075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 педагог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205E-2"/>
                  <c:y val="-5.09259259259260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 педагогов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Лист1!$B$6:$B$7</c:f>
              <c:numCache>
                <c:formatCode>0%</c:formatCode>
                <c:ptCount val="2"/>
                <c:pt idx="0">
                  <c:v>1</c:v>
                </c:pt>
                <c:pt idx="1">
                  <c:v>0.76000000000000123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35840"/>
        <c:axId val="34866304"/>
        <c:axId val="0"/>
      </c:bar3DChart>
      <c:catAx>
        <c:axId val="34835840"/>
        <c:scaling>
          <c:orientation val="minMax"/>
        </c:scaling>
        <c:delete val="1"/>
        <c:axPos val="b"/>
        <c:majorTickMark val="out"/>
        <c:minorTickMark val="none"/>
        <c:tickLblPos val="nextTo"/>
        <c:crossAx val="34866304"/>
        <c:crosses val="autoZero"/>
        <c:auto val="1"/>
        <c:lblAlgn val="ctr"/>
        <c:lblOffset val="100"/>
        <c:noMultiLvlLbl val="0"/>
      </c:catAx>
      <c:valAx>
        <c:axId val="34866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835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818E-8400-4818-AAF5-B91C2D3880B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A5EE2-889A-4E92-BE62-1F5997157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7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B43E6-358E-4F68-9AAD-3F4EE22752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Для работ\имя 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6500813"/>
            <a:ext cx="747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EB33-8F1A-42FF-A4BA-9F4ED47BCE6F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190D2-0A45-4CF7-AB96-05E5A4ADB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E775-B127-467C-ACF4-0DE972C8F6AA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2565-0063-4074-9488-FD4932D77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B81E-BB16-4FC4-AE94-96672B2F7F00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26FFD-9C6E-495B-BDD1-66D070E31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0AF1-2B68-4F18-91F0-E153A2F964E5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2566-AAA0-4DA9-922E-FC7748992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9BF9-96DE-4425-A701-D1FB0D2A3CD4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E732-D435-45C4-AC43-8E35765AB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3AE3-882C-49E5-88F1-25D18F82646C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6710-D81F-42F8-83F9-4E985C215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BCF5-A0DD-47F7-B086-45323535D162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C57D-54DA-45C9-B0E0-A792A9E41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9446-4857-4475-914B-8A42C1BD4F2D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57EF-CD0E-40BB-8BB8-593C99D84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72E2-AA28-4A6E-9A37-73E500E1A7F4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7A12-E98E-4F24-897F-420DB76DB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227A-6A43-46E3-AFE3-892B598E7126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753D-FE5B-4477-9ADC-44C0EB921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40A1EE-E791-4F8F-9E30-35D43091D996}" type="datetimeFigureOut">
              <a:rPr lang="ru-RU"/>
              <a:pPr>
                <a:defRPr/>
              </a:pPr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C2C35B-049B-4E34-8B7D-043642EF4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44.jpeg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hdphoto" Target="../media/hdphoto4.wdp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ad37.novoch-det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4786346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C000"/>
                </a:solidFill>
              </a:rPr>
              <a:t>Стажировочная</a:t>
            </a:r>
            <a:r>
              <a:rPr lang="ru-RU" sz="2800" b="1" dirty="0" smtClean="0">
                <a:solidFill>
                  <a:srgbClr val="FFC000"/>
                </a:solidFill>
              </a:rPr>
              <a:t> площадка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 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ГОСУДАРСТВЕННОЕ БЮДЖЕТНОЕ ОБРАЗОВАТЕЛЬНОЕ УЧРЕЖДЕНИЕ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ДОПОЛНИТЕЛЬНОГО ПРОФЕССИОНАЛЬНОГО ОБРАЗОВАНИЯ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РОСТОВСКОЙ ОБЛАСТИ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 «РОСТОВСКИЙ ИНСТИТУТ ПОВЫШЕНИЯ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КВАЛИФИКАЦИИ И ПРОФЕССИОНАЛЬНОЙ ПЕРЕПОДГОТОВКИ РАБОТНИКОВОБРАЗОВАНИЯ»</a:t>
            </a:r>
            <a:br>
              <a:rPr lang="ru-RU" sz="2800" dirty="0" smtClean="0">
                <a:solidFill>
                  <a:srgbClr val="FFC000"/>
                </a:solidFill>
              </a:rPr>
            </a:br>
            <a:endParaRPr lang="ru-RU" sz="2800" dirty="0" smtClean="0">
              <a:solidFill>
                <a:srgbClr val="FFC000"/>
              </a:solidFill>
            </a:endParaRPr>
          </a:p>
        </p:txBody>
      </p:sp>
      <p:pic>
        <p:nvPicPr>
          <p:cNvPr id="307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572008"/>
            <a:ext cx="3500444" cy="204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Информационно техническое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126055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ПК, ноутбук, 30 электронных учебников, мультимедийный  проектор, оборудование для видеоконференции, интерактивный комплекс, </a:t>
            </a:r>
            <a:r>
              <a:rPr lang="ru-RU" sz="2400" dirty="0" err="1" smtClean="0">
                <a:solidFill>
                  <a:srgbClr val="002060"/>
                </a:solidFill>
              </a:rPr>
              <a:t>вебкамера</a:t>
            </a:r>
            <a:r>
              <a:rPr lang="ru-RU" sz="2400" dirty="0" smtClean="0">
                <a:solidFill>
                  <a:srgbClr val="002060"/>
                </a:solidFill>
              </a:rPr>
              <a:t> и др.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Documents and Settings\Оператор\Мои документы\Оборудование\DSC006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57290" y="242886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Оператор\Мои документы\Оборудование\DSC007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428868"/>
            <a:ext cx="238872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ператор\Мои документы\Оборудование\DSC007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357555" y="2428869"/>
            <a:ext cx="2000266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Оператор\Мои документы\Оборудование\DSC007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72008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Оборудование\DSC006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429132"/>
            <a:ext cx="2238375" cy="167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Оборудование\DSC0065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0057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2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Оператор\Мои документы\Оборудование\DSC007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48072" y="1238680"/>
            <a:ext cx="190589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Научно-методическое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6900882" cy="5054617"/>
          </a:xfrm>
        </p:spPr>
        <p:txBody>
          <a:bodyPr/>
          <a:lstStyle/>
          <a:p>
            <a:r>
              <a:rPr lang="ru-RU" sz="1800" dirty="0" smtClean="0"/>
              <a:t>Программу и МК И.А. Лыковой «Цветные ладошки»</a:t>
            </a:r>
          </a:p>
          <a:p>
            <a:r>
              <a:rPr lang="ru-RU" sz="1800" dirty="0" smtClean="0"/>
              <a:t>Программу и МК «Предшкола нового поколения» </a:t>
            </a:r>
            <a:r>
              <a:rPr lang="ru-RU" sz="1800" dirty="0" err="1" smtClean="0"/>
              <a:t>Р.Г.Чураковой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«Сказочные лабиринты игры»  В.В. Воскобович</a:t>
            </a:r>
          </a:p>
          <a:p>
            <a:r>
              <a:rPr lang="ru-RU" sz="1800" dirty="0" smtClean="0"/>
              <a:t>«Развивающие игры в ДОУ» Т.М.Бондаренко</a:t>
            </a:r>
          </a:p>
          <a:p>
            <a:r>
              <a:rPr lang="ru-RU" sz="1800" dirty="0" smtClean="0"/>
              <a:t>9 комплектов таблиц по обучению грамоте и развитию речи. </a:t>
            </a:r>
          </a:p>
          <a:p>
            <a:r>
              <a:rPr lang="ru-RU" sz="1800" dirty="0" smtClean="0"/>
              <a:t>УП «Редкие музыкальные инструменты».</a:t>
            </a:r>
          </a:p>
          <a:p>
            <a:r>
              <a:rPr lang="ru-RU" sz="1800" dirty="0" smtClean="0"/>
              <a:t>УМП «Инновационные подходы к освоению образовательных областей «Здоровье» и «Физическая культура» и др.</a:t>
            </a:r>
          </a:p>
          <a:p>
            <a:endParaRPr lang="ru-RU" sz="1800" dirty="0"/>
          </a:p>
        </p:txBody>
      </p:sp>
      <p:pic>
        <p:nvPicPr>
          <p:cNvPr id="5" name="Рисунок 4" descr="C:\Documents and Settings\Оператор\Мои документы\DSC007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1783">
            <a:off x="578089" y="3968091"/>
            <a:ext cx="3022339" cy="223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ператор\Мои документы\DSC007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4929">
            <a:off x="6028951" y="4098765"/>
            <a:ext cx="2696551" cy="222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geokont.ru/_mod_files/ce_images/eshop/skazlabigry_131x18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786190"/>
            <a:ext cx="1819279" cy="22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54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Материально-техническое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7030A0"/>
                </a:solidFill>
              </a:rPr>
              <a:t>Комплекты: «Физкультурное оборудование» «эстетическое развитие».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</a:rPr>
              <a:t>Комплект  «Психолог» и кабинет психомоторной коррекции.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</a:rPr>
              <a:t>Комплект оборудования для интеллектуально – творческого развития детей для четырех возрастных групп (развивающие игры В.В.Воскобовича)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643182"/>
            <a:ext cx="2365995" cy="3154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фото июнь 2012\100_06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фото для аттестации\IMG_18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85992"/>
            <a:ext cx="221457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Admin\Рабочий стол\фото для аттестации\IMG_18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357430"/>
            <a:ext cx="1857388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:\фото июнь 2012\100_06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929066"/>
            <a:ext cx="25193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3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Полученное ресурсное обеспечение инновационной деятельности позволило укрепить м/т базу ДОУ по всем направлениям развития дошкольников.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2714644" cy="1500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Физкультурно - оздоровительное</a:t>
            </a:r>
            <a:endParaRPr lang="ru-RU" dirty="0"/>
          </a:p>
        </p:txBody>
      </p:sp>
      <p:pic>
        <p:nvPicPr>
          <p:cNvPr id="9" name="Рисунок 8" descr="D:\фото для книги стажировочная пл\100_06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736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C:\Documents and Settings\Оператор\Мои документы\Оксана фото\фото оборудование\DSC0080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2500330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Оператор\Мои документы\Оксана фото\фото оборудование\DSC008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57496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Оператор\Мои документы\Оксана фото\фото оборудование\DSC008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14818"/>
            <a:ext cx="2571750" cy="192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0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28604"/>
            <a:ext cx="2744854" cy="1571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 - речевое</a:t>
            </a:r>
            <a:endParaRPr lang="ru-RU" dirty="0"/>
          </a:p>
        </p:txBody>
      </p:sp>
      <p:pic>
        <p:nvPicPr>
          <p:cNvPr id="4" name="Рисунок 3" descr="D:\открытые занятия\S630595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86380" y="428604"/>
            <a:ext cx="287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открытые занятия\S6305950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29322" y="2643182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открытые занятия\открытые показы для родителей декабрь 11\IMG_0127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034" y="2143116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.1015FC3D5298485\Мои документы\фото прогимназия\ИКТ В ДОУ\S6301211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86116" y="1571612"/>
            <a:ext cx="1928825" cy="1657357"/>
          </a:xfrm>
          <a:prstGeom prst="round2Diag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.1015FC3D5298485\Мои документы\фото прогимназия\информац. технологии\S6301239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72264" y="4857760"/>
            <a:ext cx="1960176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C:\Documents and Settings\Оператор\Мои документы\S6306031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86182" y="3429000"/>
            <a:ext cx="1928826" cy="1285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00100" y="4214818"/>
            <a:ext cx="2500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Изображение 0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71934" y="4941168"/>
            <a:ext cx="2186105" cy="1488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67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00042"/>
            <a:ext cx="2786082" cy="1571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 -личностное</a:t>
            </a:r>
            <a:endParaRPr lang="ru-RU" dirty="0"/>
          </a:p>
        </p:txBody>
      </p:sp>
      <p:pic>
        <p:nvPicPr>
          <p:cNvPr id="4" name="Рисунок 3" descr="D:\фото июнь 2012\100_06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00108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Оператор\Мои документы\8.02.фото\100_00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Оператор\Мои документы\Оксана фото\фото оборудование\DSC007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29000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Оператор\Мои документы\Оксана фото\фото оборудование\DSC007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643182"/>
            <a:ext cx="2400303" cy="233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ocuments and Settings\ИОЛАНДА\Мои документы\IMG_09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786322"/>
            <a:ext cx="2643206" cy="168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0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00042"/>
            <a:ext cx="2705120" cy="14906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 - эстетическое</a:t>
            </a:r>
            <a:endParaRPr lang="ru-RU" dirty="0"/>
          </a:p>
        </p:txBody>
      </p:sp>
      <p:pic>
        <p:nvPicPr>
          <p:cNvPr id="3" name="Рисунок 2" descr="D:\фото июнь 2012\100_06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857232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фото для книги стажировочная пл\IMG_6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2643206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фото для книги стажировочная пл\IMG_60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857496"/>
            <a:ext cx="200026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Documents and Settings\ИОЛАНДА\Мои документы\все фото 2011\S63060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143116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фото для книги стажировочная пл\S63024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86256"/>
            <a:ext cx="29956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фото для книги стажировочная пл\IMG_007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348880"/>
            <a:ext cx="2005394" cy="215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7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Совместная деятельность базового МБДОУ №37 и стажировочной площадки(РИПК и ППРО)  в инновационном режиме.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Documents and Settings\Оператор\Мои документы\семинар по ИКТ 2013\DSCF04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35230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28596" y="1500174"/>
            <a:ext cx="4000528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Представление опыта работы педагогов ДОУ, проведение стажировочной практики, индивидуальные   консультации, участие в областных творческих группах, совместный мониторинг результатов деятельности базовой площадки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89"/>
            <a:ext cx="3071834" cy="23923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F:\Documents and Settings\ИОЛАНДА\Мои документы\Анимации\анимированные картинки\dom02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000636"/>
            <a:ext cx="1428760" cy="1476380"/>
          </a:xfrm>
          <a:prstGeom prst="rect">
            <a:avLst/>
          </a:prstGeom>
          <a:noFill/>
        </p:spPr>
      </p:pic>
      <p:pic>
        <p:nvPicPr>
          <p:cNvPr id="1027" name="Picture 3" descr="F:\Documents and Settings\ИОЛАНДА\Мои документы\Анимации\анимированные картинки\01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714884"/>
            <a:ext cx="1571636" cy="1439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5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Оператор\Мои документы\тн 2012\P1060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85723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00100" y="642918"/>
            <a:ext cx="435771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авторских семинарах, проводимых …</a:t>
            </a:r>
          </a:p>
          <a:p>
            <a:pPr algn="ctr"/>
            <a:r>
              <a:rPr lang="ru-RU" dirty="0" smtClean="0"/>
              <a:t>Н.Н. Ефименко,  </a:t>
            </a:r>
          </a:p>
          <a:p>
            <a:pPr algn="ctr"/>
            <a:r>
              <a:rPr lang="ru-RU" dirty="0" smtClean="0"/>
              <a:t>В.В. Воскобовичем,</a:t>
            </a:r>
          </a:p>
          <a:p>
            <a:pPr algn="ctr"/>
            <a:r>
              <a:rPr lang="ru-RU" dirty="0" smtClean="0"/>
              <a:t>А.И Бурениной, </a:t>
            </a:r>
          </a:p>
          <a:p>
            <a:pPr algn="ctr"/>
            <a:r>
              <a:rPr lang="ru-RU" dirty="0" smtClean="0"/>
              <a:t>Р.Г.  </a:t>
            </a:r>
            <a:r>
              <a:rPr lang="ru-RU" dirty="0" err="1" smtClean="0"/>
              <a:t>Чураковой</a:t>
            </a:r>
            <a:endParaRPr lang="ru-RU" dirty="0" smtClean="0"/>
          </a:p>
          <a:p>
            <a:pPr algn="ctr"/>
            <a:r>
              <a:rPr lang="ru-RU" dirty="0" smtClean="0"/>
              <a:t> И.А. Лыковой</a:t>
            </a:r>
            <a:endParaRPr lang="ru-RU" dirty="0"/>
          </a:p>
        </p:txBody>
      </p:sp>
      <p:pic>
        <p:nvPicPr>
          <p:cNvPr id="4" name="Рисунок 3" descr="C:\Documents and Settings\Оператор\Мои документы\8.02.фото\100_14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357562"/>
            <a:ext cx="371477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100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Повышение квалификации стажеров по теме инновационного опыта МБДОУ №37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357189"/>
          </a:xfrm>
        </p:spPr>
        <p:txBody>
          <a:bodyPr/>
          <a:lstStyle/>
          <a:p>
            <a:r>
              <a:rPr lang="ru-RU" dirty="0" smtClean="0"/>
              <a:t> Руководители ДОУ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00034" y="1571613"/>
          <a:ext cx="4071965" cy="4635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168"/>
                <a:gridCol w="1087475"/>
                <a:gridCol w="1357322"/>
              </a:tblGrid>
              <a:tr h="657755">
                <a:tc>
                  <a:txBody>
                    <a:bodyPr/>
                    <a:lstStyle/>
                    <a:p>
                      <a:r>
                        <a:rPr lang="ru-RU" dirty="0" smtClean="0"/>
                        <a:t> 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стажеров</a:t>
                      </a:r>
                      <a:endParaRPr lang="ru-RU" dirty="0"/>
                    </a:p>
                  </a:txBody>
                  <a:tcPr/>
                </a:tc>
              </a:tr>
              <a:tr h="2286483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информационно-аналитической автоматизированной  модели управления качеством дошкольного образования на основе ИКТ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6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группы по 25 человек.</a:t>
                      </a:r>
                      <a:endParaRPr lang="ru-RU" dirty="0"/>
                    </a:p>
                  </a:txBody>
                  <a:tcPr/>
                </a:tc>
              </a:tr>
              <a:tr h="1691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Ознакомление с программой информатизации образовательной деятельности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ДОУ, </a:t>
                      </a:r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этапами процесса информатизации образовательного процесса</a:t>
                      </a:r>
                      <a:endParaRPr lang="ru-RU" sz="1400" u="sng" dirty="0">
                        <a:solidFill>
                          <a:srgbClr val="FF0000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группы по 25 человек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2983"/>
            <a:ext cx="4041775" cy="428629"/>
          </a:xfrm>
        </p:spPr>
        <p:txBody>
          <a:bodyPr/>
          <a:lstStyle/>
          <a:p>
            <a:r>
              <a:rPr lang="ru-RU" dirty="0" smtClean="0"/>
              <a:t>Педагоги ДОУ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1571612"/>
          <a:ext cx="4041774" cy="466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258"/>
                <a:gridCol w="1347258"/>
                <a:gridCol w="1347258"/>
              </a:tblGrid>
              <a:tr h="660299">
                <a:tc>
                  <a:txBody>
                    <a:bodyPr/>
                    <a:lstStyle/>
                    <a:p>
                      <a:r>
                        <a:rPr lang="ru-RU" dirty="0" smtClean="0"/>
                        <a:t> 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стажеров</a:t>
                      </a:r>
                      <a:endParaRPr lang="ru-RU" dirty="0"/>
                    </a:p>
                  </a:txBody>
                  <a:tcPr/>
                </a:tc>
              </a:tr>
              <a:tr h="2295326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Инновационные подходы к проектированию предметно-пространственной среды  в здоровьесберегающем пространстве ДОУ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6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группы по 25 человек.</a:t>
                      </a:r>
                      <a:endParaRPr lang="ru-RU" dirty="0"/>
                    </a:p>
                  </a:txBody>
                  <a:tcPr/>
                </a:tc>
              </a:tr>
              <a:tr h="1194827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Включение в  предметно – развивающую среду средств ИКТ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  часа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 группы по 25 человек</a:t>
                      </a:r>
                      <a:endParaRPr lang="ru-RU" dirty="0"/>
                    </a:p>
                  </a:txBody>
                  <a:tcPr/>
                </a:tc>
              </a:tr>
              <a:tr h="515856">
                <a:tc>
                  <a:txBody>
                    <a:bodyPr/>
                    <a:lstStyle/>
                    <a:p>
                      <a:pPr algn="just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12976"/>
            <a:ext cx="342902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01080" cy="1584176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Лот№1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«Модернизация муниципальных систем дошкольного образования» 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по теме: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«Инновационные механизмы обеспечения доступного качественного дошкольного образования в муниципальных образовательных системах»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Координатор лота №1-</a:t>
            </a:r>
            <a:r>
              <a:rPr lang="ru-RU" sz="2000" dirty="0" smtClean="0">
                <a:solidFill>
                  <a:srgbClr val="C00000"/>
                </a:solidFill>
              </a:rPr>
              <a:t>А.Х.Сундукова-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декан факультета дошкольного и начального образования, кандидат философских наук</a:t>
            </a:r>
            <a:r>
              <a:rPr lang="ru-RU" sz="2000" b="1" dirty="0" smtClean="0">
                <a:solidFill>
                  <a:srgbClr val="C00000"/>
                </a:solidFill>
              </a:rPr>
              <a:t>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Научный консультант: </a:t>
            </a:r>
            <a:r>
              <a:rPr lang="ru-RU" sz="2000" dirty="0" smtClean="0">
                <a:solidFill>
                  <a:srgbClr val="C00000"/>
                </a:solidFill>
              </a:rPr>
              <a:t>(</a:t>
            </a:r>
            <a:r>
              <a:rPr lang="ru-RU" sz="2000" dirty="0" err="1" smtClean="0">
                <a:solidFill>
                  <a:srgbClr val="FF0000"/>
                </a:solidFill>
              </a:rPr>
              <a:t>Калайтанова</a:t>
            </a:r>
            <a:r>
              <a:rPr lang="ru-RU" sz="2000" dirty="0" smtClean="0">
                <a:solidFill>
                  <a:srgbClr val="FF0000"/>
                </a:solidFill>
              </a:rPr>
              <a:t> Г.Н.  - старший методист отдела дошкольного и начального образования</a:t>
            </a:r>
            <a:r>
              <a:rPr lang="ru-RU" sz="2000" i="1" dirty="0" smtClean="0">
                <a:solidFill>
                  <a:srgbClr val="FF0000"/>
                </a:solidFill>
              </a:rPr>
              <a:t>  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 ГБОУ ДПО РО РИПК и ППРО 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Консультант</a:t>
            </a:r>
            <a:r>
              <a:rPr lang="ru-RU" sz="2000" dirty="0" smtClean="0">
                <a:solidFill>
                  <a:srgbClr val="C00000"/>
                </a:solidFill>
              </a:rPr>
              <a:t>- (О.Ю.Муравьева – специалист УО Администрации города Новочеркасска)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2011-2013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.1015FC3D5298485\Мои документы\фото прогимназия\DCIM\100SSCAM\S6301173.JPG"/>
          <p:cNvPicPr/>
          <p:nvPr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928662" y="785794"/>
            <a:ext cx="342902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Documents and Settings\Администратор.1015FC3D5298485\Мои документы\Стажерская площадка\стаж.группа\стажерская площадка\IMG_024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64333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G:\фото для книги стажировочная пл\S63060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92906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фото для книги стажировочная пл\100_06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85723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4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«Приглашаем к сотрудничеству»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Контактная информация </a:t>
            </a:r>
          </a:p>
          <a:p>
            <a:r>
              <a:rPr lang="ru-RU" sz="2400" dirty="0" smtClean="0"/>
              <a:t>Наш Адрес: 346406 Ростовская область</a:t>
            </a:r>
          </a:p>
          <a:p>
            <a:pPr>
              <a:buNone/>
            </a:pPr>
            <a:r>
              <a:rPr lang="ru-RU" sz="2400" dirty="0" smtClean="0"/>
              <a:t>город Новочеркасск     ул. Речная 4-а</a:t>
            </a:r>
          </a:p>
          <a:p>
            <a:r>
              <a:rPr lang="ru-RU" sz="2400" dirty="0" smtClean="0"/>
              <a:t>телефон: 8 (86352) 6-10-16</a:t>
            </a:r>
          </a:p>
          <a:p>
            <a:r>
              <a:rPr lang="ru-RU" sz="2400" dirty="0" smtClean="0"/>
              <a:t>факс: 8 (86352) 6-10-16</a:t>
            </a:r>
          </a:p>
          <a:p>
            <a:r>
              <a:rPr lang="en-US" sz="2400" dirty="0" smtClean="0"/>
              <a:t>Email</a:t>
            </a:r>
            <a:r>
              <a:rPr lang="ru-RU" sz="2400" dirty="0" smtClean="0"/>
              <a:t>: </a:t>
            </a:r>
            <a:r>
              <a:rPr lang="en-US" sz="2400" dirty="0" err="1" smtClean="0"/>
              <a:t>progimnazia</a:t>
            </a:r>
            <a:r>
              <a:rPr lang="ru-RU" sz="2400" dirty="0" smtClean="0"/>
              <a:t>4@</a:t>
            </a:r>
            <a:r>
              <a:rPr lang="en-US" sz="2400" dirty="0" err="1" smtClean="0"/>
              <a:t>yandex</a:t>
            </a:r>
            <a:r>
              <a:rPr lang="ru-RU" sz="2400" dirty="0" smtClean="0"/>
              <a:t>.</a:t>
            </a:r>
            <a:r>
              <a:rPr lang="en-US" sz="2400" dirty="0" err="1" smtClean="0"/>
              <a:t>ru</a:t>
            </a:r>
            <a:endParaRPr lang="ru-RU" sz="2400" dirty="0" smtClean="0"/>
          </a:p>
          <a:p>
            <a:r>
              <a:rPr lang="ru-RU" sz="2400" dirty="0" smtClean="0"/>
              <a:t> Адрес сайта в Интернете:  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sad</a:t>
            </a:r>
            <a:r>
              <a:rPr lang="ru-RU" sz="2400" u="sng" dirty="0" smtClean="0">
                <a:hlinkClick r:id="rId2"/>
              </a:rPr>
              <a:t>37.</a:t>
            </a:r>
            <a:r>
              <a:rPr lang="en-US" sz="2400" u="sng" dirty="0" err="1" smtClean="0">
                <a:hlinkClick r:id="rId2"/>
              </a:rPr>
              <a:t>novoch</a:t>
            </a:r>
            <a:r>
              <a:rPr lang="ru-RU" sz="2400" u="sng" dirty="0" smtClean="0">
                <a:hlinkClick r:id="rId2"/>
              </a:rPr>
              <a:t>-</a:t>
            </a:r>
            <a:r>
              <a:rPr lang="en-US" sz="2400" u="sng" dirty="0" err="1" smtClean="0">
                <a:hlinkClick r:id="rId2"/>
              </a:rPr>
              <a:t>deti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ru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площадка\IMG_0946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Заведующий МБДОУ №37 –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Захарова Иоланда Николаевна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Учредитель: Управление образования Администрации города Новочеркасска.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0066"/>
          </a:xfrm>
        </p:spPr>
        <p:txBody>
          <a:bodyPr/>
          <a:lstStyle/>
          <a:p>
            <a:r>
              <a:rPr lang="ru-RU" sz="3200" cap="small" dirty="0" smtClean="0">
                <a:solidFill>
                  <a:srgbClr val="C00000"/>
                </a:solidFill>
              </a:rPr>
              <a:t>МБДОУ детский сад №37 г. Новочеркасск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02876"/>
          </a:xfrm>
        </p:spPr>
        <p:txBody>
          <a:bodyPr/>
          <a:lstStyle/>
          <a:p>
            <a:pPr algn="just"/>
            <a:r>
              <a:rPr lang="ru-RU" sz="2400" i="1" dirty="0" smtClean="0"/>
              <a:t>На основании приказа Министерства общего и профессионального образования Ростовской области № 826 от 23.09.2011 г. </a:t>
            </a:r>
          </a:p>
          <a:p>
            <a:pPr algn="just">
              <a:buNone/>
            </a:pPr>
            <a:r>
              <a:rPr lang="ru-RU" sz="2400" i="1" dirty="0" smtClean="0"/>
              <a:t>«Об утверждении ГБОУ ДПО РО РИПК и ППРО в статусе стажировочной площадки и утверждении перечня базовых образовательных учреждений стажировочной площадки (базовых площадок) для организации практических занятий», наш детский сад (МБДОУ) №37 утвержден в статусе базовой площадки для реализации направления «Модернизация муниципальных систем дошкольного образования».           </a:t>
            </a:r>
            <a:endParaRPr lang="ru-RU" sz="2400" dirty="0" smtClean="0"/>
          </a:p>
          <a:p>
            <a:pPr algn="just"/>
            <a:r>
              <a:rPr lang="ru-RU" sz="2800" dirty="0" smtClean="0"/>
              <a:t> 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15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Оператор\Мои документы\фото для книги стажировочная пл\S63009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357562"/>
            <a:ext cx="4357718" cy="2928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35719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2"/>
                </a:solidFill>
              </a:rPr>
              <a:t>Тема инновационного опыта МБДОУ №37 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 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1"/>
            <a:ext cx="8572560" cy="3796473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«Использование информационно- коммуникационных  технологий  в познавательно – речевом развитии дошкольников».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Цель инновационной  деятельности: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Создание информационно-методических условий, обеспечивающих повышение уровня информационной культуры педагогов и внедрения ИКТ в процесс реализации познавательно речевого развития дошкольников.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028" name="Picture 4" descr="F:\Documents and Settings\ИОЛАНДА\Мои документы\Анимации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857760"/>
            <a:ext cx="2333625" cy="157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8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Оператор\Мои документы\8.02.фото\100_13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785794"/>
            <a:ext cx="16763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Оператор\Мои документы\Оксана фото\100_38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92906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Успехи и достижения МБДОУ №37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2011 -2012 год.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054617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Представления опыта работы по </a:t>
            </a:r>
          </a:p>
          <a:p>
            <a:pPr algn="ctr">
              <a:buNone/>
            </a:pPr>
            <a:r>
              <a:rPr lang="ru-RU" sz="2800" dirty="0" smtClean="0"/>
              <a:t>теме инновационной деятельности: </a:t>
            </a:r>
          </a:p>
          <a:p>
            <a:pPr algn="just"/>
            <a:r>
              <a:rPr lang="ru-RU" sz="1800" u="sng" dirty="0" smtClean="0">
                <a:solidFill>
                  <a:srgbClr val="FF0000"/>
                </a:solidFill>
              </a:rPr>
              <a:t>Бабась Лариса Владимировна –  учитель-логопед</a:t>
            </a:r>
            <a:r>
              <a:rPr lang="ru-RU" sz="1800" dirty="0" smtClean="0">
                <a:solidFill>
                  <a:srgbClr val="FF0000"/>
                </a:solidFill>
              </a:rPr>
              <a:t>: Победитель конкурса Губернатора «Лучший педагогический работник Ростовской области» </a:t>
            </a:r>
            <a:r>
              <a:rPr lang="ru-RU" sz="1800" dirty="0" smtClean="0"/>
              <a:t>«</a:t>
            </a:r>
            <a:r>
              <a:rPr lang="ru-RU" sz="1600" dirty="0" smtClean="0"/>
              <a:t>Использование информационных технологий в коррекционной работе с детьми логопатами».  </a:t>
            </a:r>
            <a:r>
              <a:rPr lang="ru-RU" sz="1600" u="sng" dirty="0" err="1" smtClean="0">
                <a:solidFill>
                  <a:srgbClr val="FF0000"/>
                </a:solidFill>
              </a:rPr>
              <a:t>Кокоревич</a:t>
            </a:r>
            <a:r>
              <a:rPr lang="ru-RU" sz="1600" u="sng" dirty="0" smtClean="0">
                <a:solidFill>
                  <a:srgbClr val="FF0000"/>
                </a:solidFill>
              </a:rPr>
              <a:t> Раиса Николаевна - воспитатель: </a:t>
            </a:r>
            <a:r>
              <a:rPr lang="ru-RU" sz="1600" dirty="0" smtClean="0">
                <a:solidFill>
                  <a:srgbClr val="FF0000"/>
                </a:solidFill>
              </a:rPr>
              <a:t>Победитель конкурса Губернатора «Лучший педагогический работник Ростовской области» </a:t>
            </a:r>
            <a:r>
              <a:rPr lang="ru-RU" sz="1600" dirty="0" smtClean="0"/>
              <a:t>«Использование мультимедийных презентаций в организации опытно экспериментальной деятельности с детьми старшего дошкольного возраста».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u="sng" dirty="0" err="1" smtClean="0">
                <a:solidFill>
                  <a:srgbClr val="FF0000"/>
                </a:solidFill>
              </a:rPr>
              <a:t>Галушина</a:t>
            </a:r>
            <a:r>
              <a:rPr lang="ru-RU" sz="1600" u="sng" dirty="0" smtClean="0">
                <a:solidFill>
                  <a:srgbClr val="FF0000"/>
                </a:solidFill>
              </a:rPr>
              <a:t> Оксана Викторовна- учитель логопед: </a:t>
            </a:r>
            <a:r>
              <a:rPr lang="ru-RU" sz="1600" dirty="0" smtClean="0">
                <a:solidFill>
                  <a:srgbClr val="FF0000"/>
                </a:solidFill>
              </a:rPr>
              <a:t>Победитель областного конкурса «Учитель Дона», дипломант Всероссийского конкурса </a:t>
            </a:r>
            <a:r>
              <a:rPr lang="ru-RU" sz="1600" dirty="0" smtClean="0"/>
              <a:t> «Воспитатель года»    </a:t>
            </a:r>
          </a:p>
          <a:p>
            <a:pPr algn="just"/>
            <a:r>
              <a:rPr lang="ru-RU" sz="1600" dirty="0" smtClean="0"/>
              <a:t>  «Использование слайдовых презентаций выполненных в программе </a:t>
            </a:r>
          </a:p>
          <a:p>
            <a:pPr algn="just"/>
            <a:r>
              <a:rPr lang="en-US" sz="1600" dirty="0" smtClean="0"/>
              <a:t>Power Pont</a:t>
            </a:r>
            <a:r>
              <a:rPr lang="ru-RU" sz="1600" dirty="0" smtClean="0"/>
              <a:t> в познавательно-речевом развитии детей.  </a:t>
            </a:r>
          </a:p>
          <a:p>
            <a:pPr algn="just">
              <a:buNone/>
            </a:pPr>
            <a:r>
              <a:rPr lang="ru-RU" sz="1600" u="sng" dirty="0" smtClean="0">
                <a:solidFill>
                  <a:srgbClr val="FF0000"/>
                </a:solidFill>
              </a:rPr>
              <a:t>        Кондратова Галина Николаевна – воспитатель: </a:t>
            </a:r>
            <a:r>
              <a:rPr lang="ru-RU" sz="1600" dirty="0" smtClean="0">
                <a:solidFill>
                  <a:srgbClr val="FF0000"/>
                </a:solidFill>
              </a:rPr>
              <a:t>Победитель городского конкурса «Лучшие по профессии» </a:t>
            </a:r>
            <a:r>
              <a:rPr lang="ru-RU" sz="1600" dirty="0" smtClean="0"/>
              <a:t>«Внедрение инновационных технологий в познавательно-речевое развитие дошкольников».</a:t>
            </a:r>
          </a:p>
          <a:p>
            <a:pPr algn="just"/>
            <a:r>
              <a:rPr lang="ru-RU" sz="1600" u="sng" dirty="0" smtClean="0">
                <a:solidFill>
                  <a:srgbClr val="FF0000"/>
                </a:solidFill>
              </a:rPr>
              <a:t>Захарова И.Н. – заведующий </a:t>
            </a:r>
            <a:r>
              <a:rPr lang="ru-RU" sz="1600" dirty="0" smtClean="0"/>
              <a:t>«Использование информационно-коммуникационных технологий в управленческой и образовательной работе ДОУ»</a:t>
            </a:r>
          </a:p>
          <a:p>
            <a:endParaRPr lang="ru-RU" sz="1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88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Представление опыта работы ДОУ на различных мероприятиях.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1214422"/>
            <a:ext cx="2357454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Конкурсах, МО руководителей ДОУ,   семинарах - практикумах,</a:t>
            </a:r>
          </a:p>
          <a:p>
            <a:pPr algn="ctr"/>
            <a:r>
              <a:rPr lang="ru-RU" sz="1600" dirty="0" smtClean="0"/>
              <a:t>  конференциях</a:t>
            </a:r>
            <a:endParaRPr lang="ru-RU" sz="1600" dirty="0"/>
          </a:p>
        </p:txBody>
      </p:sp>
      <p:pic>
        <p:nvPicPr>
          <p:cNvPr id="5" name="Содержимое 4" descr="C:\Documents and Settings\Оператор\Мои документы\тн 2012\P10609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85860"/>
            <a:ext cx="2660118" cy="2339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Администратор.1015FC3D5298485\Мои документы\фото интерактивная доска\IMG_4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28614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Администратор.1015FC3D5298485\Мои документы\ИКТ\фото интерактивная доска\IMG_459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71942"/>
            <a:ext cx="328614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Documents and Settings\Администратор.1015FC3D5298485\Мои документы\фото прогимназия\DCIM\100SSCAM\S6301171.JPG"/>
          <p:cNvPicPr/>
          <p:nvPr/>
        </p:nvPicPr>
        <p:blipFill>
          <a:blip r:embed="rId5" cstate="print">
            <a:lum bright="7000" contrast="3000"/>
          </a:blip>
          <a:srcRect/>
          <a:stretch>
            <a:fillRect/>
          </a:stretch>
        </p:blipFill>
        <p:spPr bwMode="auto">
          <a:xfrm>
            <a:off x="3143240" y="1571612"/>
            <a:ext cx="235745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526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215074" y="4214818"/>
            <a:ext cx="2357422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сети Интернет, журналах,  брошюрах.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Публикации опыта работы педагогов ДОУ.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/>
            <a:r>
              <a:rPr lang="ru-RU" sz="2400" dirty="0" err="1" smtClean="0"/>
              <a:t>Галушина</a:t>
            </a:r>
            <a:r>
              <a:rPr lang="ru-RU" sz="2400" dirty="0" smtClean="0"/>
              <a:t> Оксана Викторовна –, дипломант конкурса  им. Менделеева «Мой лучший урок» 2012 год, на сайте конкурса. </a:t>
            </a:r>
          </a:p>
          <a:p>
            <a:pPr algn="just"/>
            <a:r>
              <a:rPr lang="ru-RU" sz="2400" dirty="0" smtClean="0"/>
              <a:t>Опыт педагогов: Бабась Л.В., Фоминой Л.Н., Кокоревич Р.Н., Любич Г.А., Кондратовой Г.Н., </a:t>
            </a:r>
            <a:r>
              <a:rPr lang="ru-RU" sz="2400" dirty="0" err="1" smtClean="0"/>
              <a:t>Галушиной</a:t>
            </a:r>
            <a:r>
              <a:rPr lang="ru-RU" sz="2400" dirty="0" smtClean="0"/>
              <a:t> О.В. , Яненко Н.Н., Ткачук Е.В. представлен на сайте Фестиваля педагогических идей «Первое сентября», «Открытый урок». </a:t>
            </a:r>
          </a:p>
          <a:p>
            <a:pPr algn="just"/>
            <a:r>
              <a:rPr lang="ru-RU" sz="2400" dirty="0" smtClean="0"/>
              <a:t>На страницах журнала «Логопед» - Бабась Л.В.</a:t>
            </a:r>
          </a:p>
          <a:p>
            <a:pPr algn="just"/>
            <a:r>
              <a:rPr lang="ru-RU" sz="2400" dirty="0" smtClean="0"/>
              <a:t>На сайте «Творческие педагоги России, участники конкурсов «Учитель года».- </a:t>
            </a:r>
            <a:r>
              <a:rPr lang="ru-RU" sz="2400" dirty="0" err="1" smtClean="0"/>
              <a:t>Галушина</a:t>
            </a:r>
            <a:r>
              <a:rPr lang="ru-RU" sz="2400" dirty="0" smtClean="0"/>
              <a:t> О.В.</a:t>
            </a:r>
          </a:p>
          <a:p>
            <a:pPr algn="just"/>
            <a:r>
              <a:rPr lang="ru-RU" sz="2400" dirty="0" smtClean="0"/>
              <a:t>Методический сборник РО ИПК и ПРО</a:t>
            </a:r>
          </a:p>
          <a:p>
            <a:pPr algn="just">
              <a:buNone/>
            </a:pPr>
            <a:r>
              <a:rPr lang="ru-RU" sz="2400" dirty="0" smtClean="0"/>
              <a:t> «Лучшие учителя Дона» – </a:t>
            </a:r>
            <a:r>
              <a:rPr lang="ru-RU" sz="2400" dirty="0" err="1" smtClean="0"/>
              <a:t>Галушина</a:t>
            </a:r>
            <a:r>
              <a:rPr lang="ru-RU" sz="2400" dirty="0" smtClean="0"/>
              <a:t> О.В.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79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Оператор\Мои документы\8.02.фото\100_14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Ресурсное обеспечение инновационной деятельности, </a:t>
            </a:r>
            <a:r>
              <a:rPr lang="ru-RU" sz="2800" dirty="0" smtClean="0">
                <a:solidFill>
                  <a:srgbClr val="FF0000"/>
                </a:solidFill>
              </a:rPr>
              <a:t> федеральные субсидии в рамках лота №1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1500198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rgbClr val="FF0000"/>
                </a:solidFill>
              </a:rPr>
              <a:t>Кадровое: </a:t>
            </a:r>
            <a:r>
              <a:rPr lang="ru-RU" i="1" dirty="0" smtClean="0">
                <a:solidFill>
                  <a:srgbClr val="002060"/>
                </a:solidFill>
              </a:rPr>
              <a:t>Общее количество педагогов -21 человек, 16 – подготовлены для участия в стажировках. </a:t>
            </a: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14546" y="3143248"/>
          <a:ext cx="42148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D:\воскобович 1\IMG_84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928934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.1015FC3D5298485\Мои документы\фото прогимназия\ФОТО 29.10.09\IMG_13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643446"/>
            <a:ext cx="228601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2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1а</Template>
  <TotalTime>39</TotalTime>
  <Words>830</Words>
  <Application>Microsoft Office PowerPoint</Application>
  <PresentationFormat>Экран (4:3)</PresentationFormat>
  <Paragraphs>97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шаблон 1а</vt:lpstr>
      <vt:lpstr>Стажировочная площадка   ГОСУДАРСТВЕННОЕ БЮДЖЕТНОЕ ОБРАЗОВАТЕЛЬНОЕ УЧРЕЖДЕНИЕ ДОПОЛНИТЕЛЬНОГО ПРОФЕССИОНАЛЬНОГО ОБРАЗОВАНИЯ РОСТОВСКОЙ ОБЛАСТИ  «РОСТОВСКИЙ ИНСТИТУТ ПОВЫШЕНИЯ КВАЛИФИКАЦИИ И ПРОФЕССИОНАЛЬНОЙ ПЕРЕПОДГОТОВКИ РАБОТНИКОВОБРАЗОВАНИЯ» </vt:lpstr>
      <vt:lpstr>            Лот№1 «Модернизация муниципальных систем дошкольного образования»   по теме: «Инновационные механизмы обеспечения доступного качественного дошкольного образования в муниципальных образовательных системах»   Координатор лота №1-А.Х.Сундукова- декан факультета дошкольного и начального образования, кандидат философских наук  Научный консультант: (Калайтанова Г.Н.  - старший методист отдела дошкольного и начального образования    ГБОУ ДПО РО РИПК и ППРО ) Консультант- (О.Ю.Муравьева – специалист УО Администрации города Новочеркасска) 2011-2013 </vt:lpstr>
      <vt:lpstr>     Заведующий МБДОУ №37 –  Захарова Иоланда Николаевна Учредитель: Управление образования Администрации города Новочеркасска. </vt:lpstr>
      <vt:lpstr>МБДОУ детский сад №37 г. Новочеркасск </vt:lpstr>
      <vt:lpstr>Тема инновационного опыта МБДОУ №37    </vt:lpstr>
      <vt:lpstr>Успехи и достижения МБДОУ №37  2011 -2012 год.</vt:lpstr>
      <vt:lpstr>Представление опыта работы ДОУ на различных мероприятиях.</vt:lpstr>
      <vt:lpstr>Публикации опыта работы педагогов ДОУ.</vt:lpstr>
      <vt:lpstr>Ресурсное обеспечение инновационной деятельности,  федеральные субсидии в рамках лота №1 </vt:lpstr>
      <vt:lpstr>Информационно техническое</vt:lpstr>
      <vt:lpstr>Научно-методическое </vt:lpstr>
      <vt:lpstr>Материально-техническое </vt:lpstr>
      <vt:lpstr>Полученное ресурсное обеспечение инновационной деятельности позволило укрепить м/т базу ДОУ по всем направлениям развития дошкольников.</vt:lpstr>
      <vt:lpstr>Презентация PowerPoint</vt:lpstr>
      <vt:lpstr>Презентация PowerPoint</vt:lpstr>
      <vt:lpstr>Презентация PowerPoint</vt:lpstr>
      <vt:lpstr>Совместная деятельность базового МБДОУ №37 и стажировочной площадки(РИПК и ППРО)  в инновационном режиме.</vt:lpstr>
      <vt:lpstr>Презентация PowerPoint</vt:lpstr>
      <vt:lpstr>Повышение квалификации стажеров по теме инновационного опыта МБДОУ №37</vt:lpstr>
      <vt:lpstr>Презентация PowerPoint</vt:lpstr>
      <vt:lpstr>«Приглашаем к сотрудничеству» </vt:lpstr>
    </vt:vector>
  </TitlesOfParts>
  <Company>Прогимназия №4, МОУ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Стажировочная площадка   ГОСУДАРСТВЕННОЕ БЮДЖЕТНОЕ ОБРАЗОВАТЕЛЬНОЕ УЧРЕЖДЕНИЕ ДОПОЛНИТЕЛЬНОГО ПРОФЕССИОНАЛЬНОГО ОБРАЗОВАНИЯ РОСТОВСКОЙ ОБЛАСТИ  «РОСТОВСКИЙ ИНСТИТУТ ПОВЫШЕНИЯ КВАЛИФИКАЦИИ И ПРОФЕССИОНАЛЬНОЙ ПЕРЕПОДГОТОВКИ РАБОТНИКОВОБРАЗОВАНИЯ»</dc:title>
  <dc:creator>АРМ</dc:creator>
  <cp:lastModifiedBy>1</cp:lastModifiedBy>
  <cp:revision>5</cp:revision>
  <dcterms:created xsi:type="dcterms:W3CDTF">2013-02-12T11:59:45Z</dcterms:created>
  <dcterms:modified xsi:type="dcterms:W3CDTF">2013-02-13T17:31:27Z</dcterms:modified>
</cp:coreProperties>
</file>