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1" r:id="rId2"/>
    <p:sldId id="256" r:id="rId3"/>
    <p:sldId id="282" r:id="rId4"/>
    <p:sldId id="273" r:id="rId5"/>
    <p:sldId id="277" r:id="rId6"/>
    <p:sldId id="276" r:id="rId7"/>
    <p:sldId id="259" r:id="rId8"/>
    <p:sldId id="263" r:id="rId9"/>
    <p:sldId id="262" r:id="rId10"/>
    <p:sldId id="266" r:id="rId1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FFCCFF"/>
    <a:srgbClr val="FF0066"/>
    <a:srgbClr val="800000"/>
    <a:srgbClr val="660033"/>
    <a:srgbClr val="99FF99"/>
    <a:srgbClr val="CC99FF"/>
    <a:srgbClr val="CCFF33"/>
    <a:srgbClr val="FFFF99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349" autoAdjust="0"/>
  </p:normalViewPr>
  <p:slideViewPr>
    <p:cSldViewPr>
      <p:cViewPr>
        <p:scale>
          <a:sx n="100" d="100"/>
          <a:sy n="100" d="100"/>
        </p:scale>
        <p:origin x="-79" y="36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208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5665B-D7E9-4DEF-8FC5-CF97FB764938}" type="datetimeFigureOut">
              <a:rPr lang="zh-CN" altLang="en-US" smtClean="0"/>
              <a:pPr/>
              <a:t>2013/2/13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0D62A-0EDC-4DC8-9C32-FB765812F0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93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0D62A-0EDC-4DC8-9C32-FB765812F04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0D62A-0EDC-4DC8-9C32-FB765812F04D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2571750" y="142875"/>
            <a:ext cx="6357938" cy="15716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表格占位符 13"/>
          <p:cNvSpPr>
            <a:spLocks noGrp="1"/>
          </p:cNvSpPr>
          <p:nvPr>
            <p:ph type="tbl" sz="quarter" idx="10"/>
          </p:nvPr>
        </p:nvSpPr>
        <p:spPr>
          <a:xfrm>
            <a:off x="3143239" y="2714625"/>
            <a:ext cx="5572165" cy="2857515"/>
          </a:xfrm>
          <a:prstGeom prst="rect">
            <a:avLst/>
          </a:prstGeom>
        </p:spPr>
        <p:txBody>
          <a:bodyPr/>
          <a:lstStyle/>
          <a:p>
            <a:r>
              <a:rPr lang="ru-RU" altLang="zh-CN" dirty="0" smtClean="0"/>
              <a:t>Вставка таблицы</a:t>
            </a:r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428596" y="428604"/>
            <a:ext cx="2500313" cy="2214563"/>
          </a:xfrm>
          <a:prstGeom prst="rect">
            <a:avLst/>
          </a:prstGeom>
        </p:spPr>
        <p:txBody>
          <a:bodyPr/>
          <a:lstStyle/>
          <a:p>
            <a:r>
              <a:rPr lang="ru-RU" altLang="zh-CN" dirty="0" smtClean="0"/>
              <a:t>Вставка рисунка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sz="quarter" idx="12"/>
          </p:nvPr>
        </p:nvSpPr>
        <p:spPr>
          <a:xfrm>
            <a:off x="3143240" y="1428736"/>
            <a:ext cx="5572136" cy="1143014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143250" y="500063"/>
            <a:ext cx="3714750" cy="785812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占位符 6"/>
          <p:cNvSpPr>
            <a:spLocks noGrp="1"/>
          </p:cNvSpPr>
          <p:nvPr>
            <p:ph type="dgm" sz="quarter" idx="10"/>
          </p:nvPr>
        </p:nvSpPr>
        <p:spPr>
          <a:xfrm>
            <a:off x="3071802" y="571480"/>
            <a:ext cx="5214974" cy="4071966"/>
          </a:xfrm>
          <a:prstGeom prst="rect">
            <a:avLst/>
          </a:prstGeom>
        </p:spPr>
        <p:txBody>
          <a:bodyPr/>
          <a:lstStyle/>
          <a:p>
            <a:r>
              <a:rPr lang="ru-RU" altLang="zh-CN" dirty="0" smtClean="0"/>
              <a:t>Вставка рисунка SmartArt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1"/>
          </p:nvPr>
        </p:nvSpPr>
        <p:spPr>
          <a:xfrm>
            <a:off x="714375" y="571480"/>
            <a:ext cx="2143125" cy="400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2"/>
          </p:nvPr>
        </p:nvSpPr>
        <p:spPr>
          <a:xfrm>
            <a:off x="3071813" y="4786313"/>
            <a:ext cx="3429000" cy="7858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表占位符 2"/>
          <p:cNvSpPr>
            <a:spLocks noGrp="1"/>
          </p:cNvSpPr>
          <p:nvPr>
            <p:ph type="chart" sz="quarter" idx="10"/>
          </p:nvPr>
        </p:nvSpPr>
        <p:spPr>
          <a:xfrm>
            <a:off x="1785918" y="714356"/>
            <a:ext cx="5572125" cy="4143375"/>
          </a:xfrm>
          <a:prstGeom prst="rect">
            <a:avLst/>
          </a:prstGeom>
        </p:spPr>
        <p:txBody>
          <a:bodyPr/>
          <a:lstStyle/>
          <a:p>
            <a:r>
              <a:rPr lang="ru-RU" altLang="zh-CN" dirty="0" smtClean="0"/>
              <a:t>Вставка диаграммы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4500563" y="5000625"/>
            <a:ext cx="2857500" cy="857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500063" y="1143000"/>
            <a:ext cx="8143875" cy="1428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857620" y="142875"/>
            <a:ext cx="5000630" cy="16430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hyperlink" Target="mailto:%20&#1089;&#1072;&#1081;&#1090;" TargetMode="External"/><Relationship Id="rId7" Type="http://schemas.openxmlformats.org/officeDocument/2006/relationships/image" Target="../media/image5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%20&#1087;&#1086;&#1095;&#1090;&#1086;&#1074;&#1099;&#1081;%20&#1103;&#1097;&#1080;&#1082;" TargetMode="External"/><Relationship Id="rId5" Type="http://schemas.openxmlformats.org/officeDocument/2006/relationships/hyperlink" Target="mailto:" TargetMode="External"/><Relationship Id="rId4" Type="http://schemas.openxmlformats.org/officeDocument/2006/relationships/hyperlink" Target="mailto:d.s.n7@mail.ru" TargetMode="External"/><Relationship Id="rId9" Type="http://schemas.openxmlformats.org/officeDocument/2006/relationships/image" Target="../media/image6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13" Type="http://schemas.openxmlformats.org/officeDocument/2006/relationships/image" Target="../media/image26.jpeg"/><Relationship Id="rId18" Type="http://schemas.openxmlformats.org/officeDocument/2006/relationships/oleObject" Target="../embeddings/oleObject1.bin"/><Relationship Id="rId3" Type="http://schemas.openxmlformats.org/officeDocument/2006/relationships/image" Target="../media/image17.jpeg"/><Relationship Id="rId21" Type="http://schemas.openxmlformats.org/officeDocument/2006/relationships/image" Target="../media/image32.jpeg"/><Relationship Id="rId7" Type="http://schemas.openxmlformats.org/officeDocument/2006/relationships/image" Target="../media/image21.jpeg"/><Relationship Id="rId12" Type="http://schemas.microsoft.com/office/2007/relationships/hdphoto" Target="../media/hdphoto1.wdp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29.png"/><Relationship Id="rId20" Type="http://schemas.openxmlformats.org/officeDocument/2006/relationships/image" Target="../media/image31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8.png"/><Relationship Id="rId10" Type="http://schemas.openxmlformats.org/officeDocument/2006/relationships/image" Target="../media/image24.tiff"/><Relationship Id="rId19" Type="http://schemas.openxmlformats.org/officeDocument/2006/relationships/image" Target="../media/image16.png"/><Relationship Id="rId4" Type="http://schemas.openxmlformats.org/officeDocument/2006/relationships/image" Target="../media/image18.jpeg"/><Relationship Id="rId9" Type="http://schemas.openxmlformats.org/officeDocument/2006/relationships/image" Target="../media/image23.tiff"/><Relationship Id="rId14" Type="http://schemas.openxmlformats.org/officeDocument/2006/relationships/image" Target="../media/image27.png"/><Relationship Id="rId22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microsoft.com/office/2007/relationships/hdphoto" Target="../media/hdphoto3.wdp"/><Relationship Id="rId4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microsoft.com/office/2007/relationships/hdphoto" Target="../media/hdphoto9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11" Type="http://schemas.openxmlformats.org/officeDocument/2006/relationships/image" Target="../media/image57.jpe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53.jpeg"/><Relationship Id="rId9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4286280" cy="2071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4714876" y="285728"/>
            <a:ext cx="442912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Стажировочная</a:t>
            </a:r>
            <a:r>
              <a:rPr lang="ru-RU" sz="14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площадка </a:t>
            </a:r>
          </a:p>
          <a:p>
            <a:pPr algn="ctr"/>
            <a:r>
              <a:rPr lang="ru-RU" sz="12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ГОСУДАРСТВЕННОЕ БЮДЖЕТНОЕ ОБРАЗОВАТЕЛЬНОЕ УЧРЕЖДЕНИЕ ДОПОЛНИТЕЛЬНОГО ПРОФЕССИОНАЛЬНОГО ОБРАЗОВАНИЯ РОСТОВСКОЙ ОБЛАСТИ   «РОСТОВСКИЙ ИНСТИТУТ ПОВЫШЕНИЯ КАЛИФИКАЦИИ И ПРОФЕССИОНАЛЬНОЙ ПОДГОТОВКИ РАБОТНИКОВ ОБРАЗОВАНИЯ»</a:t>
            </a:r>
            <a:endParaRPr lang="ru-RU" sz="12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3438" y="2643182"/>
            <a:ext cx="4500562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800000"/>
                </a:solidFill>
                <a:latin typeface="Monotype Corsiva" pitchFamily="66" charset="0"/>
              </a:rPr>
              <a:t>лот №1</a:t>
            </a:r>
          </a:p>
          <a:p>
            <a:r>
              <a:rPr lang="ru-RU" sz="1600" b="1" dirty="0" smtClean="0">
                <a:solidFill>
                  <a:srgbClr val="800000"/>
                </a:solidFill>
                <a:latin typeface="Monotype Corsiva" pitchFamily="66" charset="0"/>
              </a:rPr>
              <a:t>«Модернизация муниципальных систем дошкольного образования» </a:t>
            </a:r>
          </a:p>
          <a:p>
            <a:pPr algn="ctr"/>
            <a:r>
              <a:rPr lang="ru-RU" sz="1600" dirty="0" smtClean="0">
                <a:solidFill>
                  <a:srgbClr val="800000"/>
                </a:solidFill>
                <a:latin typeface="Monotype Corsiva" pitchFamily="66" charset="0"/>
              </a:rPr>
              <a:t>по теме:</a:t>
            </a:r>
          </a:p>
          <a:p>
            <a:r>
              <a:rPr lang="ru-RU" sz="1600" dirty="0" smtClean="0">
                <a:solidFill>
                  <a:srgbClr val="800000"/>
                </a:solidFill>
                <a:latin typeface="Monotype Corsiva" pitchFamily="66" charset="0"/>
              </a:rPr>
              <a:t>«Инновационные механизмы обеспечения доступного качественного дошкольного образования в муниципальных системах»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14876" y="5500702"/>
            <a:ext cx="44291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660033"/>
                </a:solidFill>
              </a:rPr>
              <a:t>Консультант</a:t>
            </a:r>
            <a:r>
              <a:rPr lang="ru-RU" sz="1200" dirty="0" smtClean="0">
                <a:solidFill>
                  <a:srgbClr val="660033"/>
                </a:solidFill>
              </a:rPr>
              <a:t> – Муравьева О.Ю. – главный специалист УО Администрации г.Новочеркасска</a:t>
            </a:r>
            <a:endParaRPr lang="ru-RU" dirty="0">
              <a:solidFill>
                <a:srgbClr val="66003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4876" y="4429132"/>
            <a:ext cx="44291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Координатор лота №1</a:t>
            </a:r>
            <a:r>
              <a:rPr lang="ru-RU" sz="12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– А.Х</a:t>
            </a:r>
            <a:r>
              <a:rPr lang="ru-RU" sz="12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Сундукова</a:t>
            </a:r>
            <a:r>
              <a:rPr lang="ru-RU" sz="12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– декан факультета дошкольного и начального образования, кандидат философских наук.</a:t>
            </a:r>
            <a:endParaRPr lang="ru-RU" dirty="0">
              <a:solidFill>
                <a:srgbClr val="66003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4876" y="5072074"/>
            <a:ext cx="44291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Научный консультант: </a:t>
            </a:r>
            <a:r>
              <a:rPr lang="ru-RU" sz="12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Г.Н</a:t>
            </a:r>
            <a:r>
              <a:rPr lang="ru-RU" sz="12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Калайтанова</a:t>
            </a:r>
            <a:r>
              <a:rPr lang="ru-RU" sz="12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- старший методист кафедры дошкольного и начального образования.</a:t>
            </a:r>
            <a:endParaRPr lang="ru-RU" sz="1200" dirty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0826" y="6334780"/>
            <a:ext cx="192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990000"/>
                </a:solidFill>
                <a:latin typeface="Monotype Corsiva" pitchFamily="66" charset="0"/>
              </a:rPr>
              <a:t>2011-2013г.</a:t>
            </a:r>
            <a:endParaRPr lang="ru-RU" sz="2800" dirty="0">
              <a:solidFill>
                <a:srgbClr val="99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8663" y="357166"/>
            <a:ext cx="800105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Рады сотрудничеству !</a:t>
            </a:r>
            <a:endParaRPr lang="ru-RU" sz="8000" b="1" cap="none" spc="0" dirty="0">
              <a:ln w="11430"/>
              <a:solidFill>
                <a:srgbClr val="99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3000364" y="3071810"/>
            <a:ext cx="321467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Ростовская область,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город Новочеркасск,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улица Шумакова, 31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Тел. 8 (8635)24-63-77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786182" y="5255611"/>
            <a:ext cx="44291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  <a:hlinkClick r:id="rId3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  <a:hlinkClick r:id="rId3"/>
              </a:rPr>
              <a:t>сайт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  <a:hlinkClick r:id="rId3"/>
              </a:rPr>
              <a:t>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  <a:hlinkClick r:id="rId4"/>
              </a:rPr>
              <a:t>http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  <a:hlinkClick r:id="rId4"/>
              </a:rPr>
              <a:t>//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  <a:hlinkClick r:id="rId4"/>
              </a:rPr>
              <a:t>www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  <a:hlinkClick r:id="rId4"/>
              </a:rPr>
              <a:t>.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  <a:hlinkClick r:id="rId4"/>
              </a:rPr>
              <a:t>DETSKYSAD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  <a:hlinkClick r:id="rId4"/>
              </a:rPr>
              <a:t>7.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  <a:hlinkClick r:id="rId4"/>
              </a:rPr>
              <a:t>ru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  <a:hlinkClick r:id="rId5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  <a:hlinkClick r:id="rId4"/>
              </a:rPr>
              <a:t>  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  <a:hlinkClick r:id="rId6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  <a:hlinkClick r:id="rId6"/>
              </a:rPr>
              <a:t>почтовый ящик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  <a:hlinkClick r:id="rId6"/>
              </a:rPr>
              <a:t>  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  <a:hlinkClick r:id="rId4"/>
              </a:rPr>
              <a:t>d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  <a:hlinkClick r:id="rId4"/>
              </a:rPr>
              <a:t>.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  <a:hlinkClick r:id="rId4"/>
              </a:rPr>
              <a:t>s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  <a:hlinkClick r:id="rId4"/>
              </a:rPr>
              <a:t>.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  <a:hlinkClick r:id="rId4"/>
              </a:rPr>
              <a:t>n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  <a:hlinkClick r:id="rId4"/>
              </a:rPr>
              <a:t>7@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  <a:hlinkClick r:id="rId4"/>
              </a:rPr>
              <a:t>mail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  <a:hlinkClick r:id="rId4"/>
              </a:rPr>
              <a:t>.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  <a:hlinkClick r:id="rId4"/>
              </a:rPr>
              <a:t>ru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F:\шаблоны\1.gif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40" y="3071810"/>
            <a:ext cx="1428760" cy="1428760"/>
          </a:xfrm>
          <a:prstGeom prst="rect">
            <a:avLst/>
          </a:prstGeom>
          <a:noFill/>
        </p:spPr>
      </p:pic>
      <p:pic>
        <p:nvPicPr>
          <p:cNvPr id="9" name="Рисунок 8" descr="F:\шаблоны\risunok1tttt-2-.gif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642918"/>
            <a:ext cx="1038033" cy="708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F:\шаблоны\717680435.gif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00364" y="5357826"/>
            <a:ext cx="734915" cy="636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071802" y="142852"/>
            <a:ext cx="60721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99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Базовый детский сад стажировочной площадки ГБОУ ДПО РО «РИПК и ППРО» г. Ростов-на-Дону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000364" y="785794"/>
          <a:ext cx="6143636" cy="428628"/>
        </p:xfrm>
        <a:graphic>
          <a:graphicData uri="http://schemas.openxmlformats.org/drawingml/2006/table">
            <a:tbl>
              <a:tblPr/>
              <a:tblGrid>
                <a:gridCol w="6143636"/>
              </a:tblGrid>
              <a:tr h="42862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МУНИЦИПАЛЬНОЕ БЮДЖЕТНОЕ ДОШКОЛЬНОЕ ОБРАЗОВАТЕЛЬНОЕ УЧРЕЖДЕНИЕ  ДЕТСКИЙ САД  КОМПЕНСИРУЮЩЕГО ВИДА №7</a:t>
                      </a:r>
                    </a:p>
                  </a:txBody>
                  <a:tcPr marL="59635" marR="59635" marT="0" marB="0">
                    <a:lnL>
                      <a:noFill/>
                    </a:lnL>
                    <a:lnR>
                      <a:noFill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143240" y="1357298"/>
            <a:ext cx="60007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990000"/>
                </a:solidFill>
                <a:latin typeface="Monotype Corsiva" pitchFamily="66" charset="0"/>
              </a:rPr>
              <a:t>Заведующий МБДОУ № 7  Сай Ж.А., </a:t>
            </a:r>
          </a:p>
          <a:p>
            <a:pPr algn="ctr"/>
            <a:r>
              <a:rPr lang="ru-RU" sz="1600" dirty="0" smtClean="0">
                <a:solidFill>
                  <a:srgbClr val="990000"/>
                </a:solidFill>
                <a:latin typeface="Monotype Corsiva" pitchFamily="66" charset="0"/>
              </a:rPr>
              <a:t>Учредитель – Администрация города Новочеркасска</a:t>
            </a:r>
          </a:p>
          <a:p>
            <a:pPr algn="ctr"/>
            <a:r>
              <a:rPr lang="ru-RU" sz="1600" dirty="0" smtClean="0">
                <a:solidFill>
                  <a:srgbClr val="990000"/>
                </a:solidFill>
                <a:latin typeface="Monotype Corsiva" pitchFamily="66" charset="0"/>
              </a:rPr>
              <a:t>На основании приказа министерства образования Ростовской области от 23.09.11 г. № 826  </a:t>
            </a:r>
            <a:r>
              <a:rPr lang="ru-RU" sz="1600" dirty="0" smtClean="0">
                <a:solidFill>
                  <a:srgbClr val="660033"/>
                </a:solidFill>
                <a:latin typeface="Monotype Corsiva" pitchFamily="66" charset="0"/>
              </a:rPr>
              <a:t>«</a:t>
            </a:r>
            <a:r>
              <a:rPr lang="ru-RU" sz="1600" dirty="0" smtClean="0">
                <a:solidFill>
                  <a:srgbClr val="800000"/>
                </a:solidFill>
                <a:latin typeface="Monotype Corsiva" pitchFamily="66" charset="0"/>
              </a:rPr>
              <a:t>Об утверждении ГБОУ ДПО РО РИПК и ППРО</a:t>
            </a:r>
          </a:p>
          <a:p>
            <a:pPr algn="ctr"/>
            <a:r>
              <a:rPr lang="ru-RU" sz="1600" dirty="0" smtClean="0">
                <a:solidFill>
                  <a:srgbClr val="800000"/>
                </a:solidFill>
                <a:latin typeface="Monotype Corsiva" pitchFamily="66" charset="0"/>
              </a:rPr>
              <a:t>в статусе стажировочной площадки и утверждении </a:t>
            </a:r>
          </a:p>
          <a:p>
            <a:pPr algn="ctr"/>
            <a:r>
              <a:rPr lang="ru-RU" sz="1600" dirty="0" smtClean="0">
                <a:solidFill>
                  <a:srgbClr val="800000"/>
                </a:solidFill>
                <a:latin typeface="Monotype Corsiva" pitchFamily="66" charset="0"/>
              </a:rPr>
              <a:t>перечня базовых образовательных учреждений </a:t>
            </a:r>
          </a:p>
          <a:p>
            <a:pPr algn="ctr"/>
            <a:r>
              <a:rPr lang="ru-RU" sz="1600" dirty="0" smtClean="0">
                <a:solidFill>
                  <a:srgbClr val="800000"/>
                </a:solidFill>
                <a:latin typeface="Monotype Corsiva" pitchFamily="66" charset="0"/>
              </a:rPr>
              <a:t>стажировочной площадки (базовых площадок)</a:t>
            </a:r>
          </a:p>
          <a:p>
            <a:pPr algn="ctr"/>
            <a:r>
              <a:rPr lang="ru-RU" sz="1600" dirty="0" smtClean="0">
                <a:solidFill>
                  <a:srgbClr val="800000"/>
                </a:solidFill>
                <a:latin typeface="Monotype Corsiva" pitchFamily="66" charset="0"/>
              </a:rPr>
              <a:t>для организации практических занятий»</a:t>
            </a:r>
            <a:endParaRPr lang="ru-RU" sz="1600" b="1" dirty="0">
              <a:latin typeface="Monotype Corsiva" pitchFamily="66" charset="0"/>
            </a:endParaRPr>
          </a:p>
        </p:txBody>
      </p:sp>
      <p:pic>
        <p:nvPicPr>
          <p:cNvPr id="9" name="Рисунок 8" descr="C:\Documents and Settings\vladimir\My Documents\DCIM\100SSCAM\S630289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3000397" cy="24288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1000100" y="3571876"/>
            <a:ext cx="77867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Тема 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  инновационного 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опыта ДОУ</a:t>
            </a:r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:  </a:t>
            </a:r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   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Monotype Corsiva" pitchFamily="66" charset="0"/>
              </a:rPr>
              <a:t>Модернизация </a:t>
            </a:r>
            <a:r>
              <a:rPr lang="ru-RU" sz="2000" dirty="0" smtClean="0">
                <a:solidFill>
                  <a:srgbClr val="C00000"/>
                </a:solidFill>
                <a:latin typeface="Monotype Corsiva" pitchFamily="66" charset="0"/>
              </a:rPr>
              <a:t>направлений физического развития и здоровья дошкольников в условиях внедрения инновационных программ и </a:t>
            </a:r>
            <a:r>
              <a:rPr lang="ru-RU" sz="2000" dirty="0" smtClean="0">
                <a:solidFill>
                  <a:srgbClr val="C00000"/>
                </a:solidFill>
                <a:latin typeface="Monotype Corsiva" pitchFamily="66" charset="0"/>
              </a:rPr>
              <a:t>технологий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Monotype Corsiva" pitchFamily="66" charset="0"/>
              </a:rPr>
              <a:t>в соответствии с ФГТ.</a:t>
            </a:r>
            <a:endParaRPr lang="ru-RU" sz="20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2928926" y="4857760"/>
            <a:ext cx="564360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Цель  инновационной деятельности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-  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распространение инновационного опыта  в рамках заявленной темы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Рисунок 5" descr="DSC003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7153275"/>
            <a:ext cx="1135063" cy="754063"/>
          </a:xfrm>
          <a:prstGeom prst="rect">
            <a:avLst/>
          </a:prstGeom>
          <a:noFill/>
          <a:ln w="9525" algn="in">
            <a:miter lim="800000"/>
            <a:headEnd/>
            <a:tailEnd/>
          </a:ln>
        </p:spPr>
      </p:pic>
      <p:pic>
        <p:nvPicPr>
          <p:cNvPr id="33793" name="Рисунок 6" descr="DSC003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857760"/>
            <a:ext cx="1831199" cy="1290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2500298" y="214290"/>
            <a:ext cx="4357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Успехи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и  достижения  ДОУ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: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1800262" y="489975"/>
            <a:ext cx="696083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 2010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г.-  Всероссийский конкурсе « Детские сады – детям» в  номинации:  «Лучший детский сад компенсирующего вида» победителями регионального этапа ,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награждены дипломом лауреата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;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2011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г.-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за участие в выставке 5 международного фестиваля детского изобразительного искусства «Все краски мира» педагог Семизорова Г.Ю. и воспитанники ДОУ награждены дипломом участника;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- за победу  в конкурсе «Лучший педагогический работник дошкольного образования города Новочеркасска» в номинации «Грани профессионализма» 2011 года учитель-логопед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Тарасевич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Л.А.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награждена дипломом 1 степени;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- за победу  в конкурсе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«Учитель года Дона 2011» учитель-логопед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Тарасевич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Л.А.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награждена дипломом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III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степени;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- за победу  в конкурсе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«Учитель года Дона 2010»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физ.инструктор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Гурова Ю.А. награждена дипломом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II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степени;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- за победу  в конкурсе «Лучший педагогический работник дошкольного образования города Новочеркасска» в номинации «Грани профессионализма» 2011 года,  педагог-психолог Павлова Л.В.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награждена дипломом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II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степени;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- за победу  в конкурсе «Лучший педагогический работник дошкольного образования Ростовской области» городской этап, в номинации «Тропинками здоровья» 2012 года, Гурова Ю.А., инструктор по физической культуре  -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награждена дипломом лауреата;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1643042" y="4357694"/>
            <a:ext cx="63579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- участие в международной научно—практической конференции  «Инновационные механизмы обеспечение доступного качественного дошкольного образования» , 2012 г.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33799" name="Picture 7" descr="C:\Users\User\Documents\My Pictures\фото- Единая   Россия\P10107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57166"/>
            <a:ext cx="1464479" cy="1285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800" name="Picture 8" descr="C:\Users\User\Documents\Управление\семинары конкурсы статьи\детские сады - детям ФОТО\P10107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4857760"/>
            <a:ext cx="2076832" cy="1290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801" name="Picture 9" descr="C:\Users\User\Desktop\фото конференция\DSC002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3279161"/>
            <a:ext cx="1464479" cy="1340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802" name="Picture 10" descr="C:\Users\User\Desktop\фото конференция\DSC003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1857364"/>
            <a:ext cx="1428760" cy="1211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00392" y="119886"/>
            <a:ext cx="836798" cy="55814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трелка вправо 6"/>
          <p:cNvSpPr/>
          <p:nvPr/>
        </p:nvSpPr>
        <p:spPr>
          <a:xfrm>
            <a:off x="214282" y="714356"/>
            <a:ext cx="1714512" cy="1214446"/>
          </a:xfrm>
          <a:prstGeom prst="rightArrow">
            <a:avLst/>
          </a:prstGeom>
          <a:solidFill>
            <a:srgbClr val="FFCC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b="1" dirty="0" smtClean="0">
              <a:solidFill>
                <a:schemeClr val="bg1"/>
              </a:solidFill>
            </a:endParaRPr>
          </a:p>
          <a:p>
            <a:pPr lvl="0" algn="ctr"/>
            <a:r>
              <a:rPr lang="ru-RU" b="1" dirty="0" smtClean="0">
                <a:solidFill>
                  <a:srgbClr val="C00000"/>
                </a:solidFill>
              </a:rPr>
              <a:t>Кадровое</a:t>
            </a:r>
          </a:p>
          <a:p>
            <a:pPr algn="ctr"/>
            <a:endParaRPr lang="ru-RU" dirty="0"/>
          </a:p>
        </p:txBody>
      </p:sp>
      <p:sp>
        <p:nvSpPr>
          <p:cNvPr id="9" name="Стрелка вправо 8"/>
          <p:cNvSpPr/>
          <p:nvPr/>
        </p:nvSpPr>
        <p:spPr>
          <a:xfrm>
            <a:off x="179512" y="3000372"/>
            <a:ext cx="1677844" cy="1285884"/>
          </a:xfrm>
          <a:prstGeom prst="rightArrow">
            <a:avLst/>
          </a:prstGeom>
          <a:solidFill>
            <a:srgbClr val="FFCC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solidFill>
                  <a:srgbClr val="C00000"/>
                </a:solidFill>
              </a:rPr>
              <a:t>Информаци</a:t>
            </a:r>
            <a:endParaRPr lang="ru-RU" sz="1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err="1" smtClean="0">
                <a:solidFill>
                  <a:srgbClr val="C00000"/>
                </a:solidFill>
              </a:rPr>
              <a:t>онно-техническое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928794" y="857232"/>
            <a:ext cx="6786610" cy="78581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srgbClr val="C00000"/>
                </a:solidFill>
              </a:rPr>
              <a:t>Для участия в </a:t>
            </a:r>
            <a:r>
              <a:rPr lang="ru-RU" sz="1200" b="1" dirty="0" err="1" smtClean="0">
                <a:solidFill>
                  <a:srgbClr val="C00000"/>
                </a:solidFill>
              </a:rPr>
              <a:t>практико</a:t>
            </a:r>
            <a:r>
              <a:rPr lang="ru-RU" sz="1200" b="1" dirty="0" smtClean="0">
                <a:solidFill>
                  <a:srgbClr val="C00000"/>
                </a:solidFill>
              </a:rPr>
              <a:t> – ориентированной деятельности  со стажерами в рамках проведения мастер-классов, тренингов, практических мастерских, занятий, с детьми  подготовлено </a:t>
            </a:r>
            <a:r>
              <a:rPr lang="ru-RU" sz="1200" b="1" smtClean="0">
                <a:solidFill>
                  <a:srgbClr val="C00000"/>
                </a:solidFill>
              </a:rPr>
              <a:t>18 педагогов. 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928794" y="1785926"/>
            <a:ext cx="2143140" cy="3786214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69875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050" b="1" dirty="0" smtClean="0">
                <a:solidFill>
                  <a:srgbClr val="990000"/>
                </a:solidFill>
                <a:latin typeface="+mj-lt"/>
                <a:ea typeface="Times New Roman" pitchFamily="18" charset="0"/>
                <a:cs typeface="Arial" pitchFamily="34" charset="0"/>
              </a:rPr>
              <a:t>Электронная техника: ноутбук , стационарный программно – технический комплекс  (системный блок монитор, </a:t>
            </a:r>
            <a:r>
              <a:rPr lang="ru-RU" sz="1050" b="1" dirty="0" err="1" smtClean="0">
                <a:solidFill>
                  <a:srgbClr val="990000"/>
                </a:solidFill>
                <a:latin typeface="+mj-lt"/>
                <a:ea typeface="Times New Roman" pitchFamily="18" charset="0"/>
                <a:cs typeface="Arial" pitchFamily="34" charset="0"/>
              </a:rPr>
              <a:t>вай-фай</a:t>
            </a:r>
            <a:r>
              <a:rPr lang="ru-RU" sz="1050" b="1" dirty="0" smtClean="0">
                <a:solidFill>
                  <a:srgbClr val="990000"/>
                </a:solidFill>
                <a:latin typeface="+mj-lt"/>
                <a:ea typeface="Times New Roman" pitchFamily="18" charset="0"/>
                <a:cs typeface="Arial" pitchFamily="34" charset="0"/>
              </a:rPr>
              <a:t>, программное обеспечение, </a:t>
            </a:r>
            <a:r>
              <a:rPr lang="ru-RU" sz="1050" b="1" dirty="0" err="1" smtClean="0">
                <a:solidFill>
                  <a:srgbClr val="990000"/>
                </a:solidFill>
                <a:latin typeface="+mj-lt"/>
                <a:ea typeface="Times New Roman" pitchFamily="18" charset="0"/>
                <a:cs typeface="Arial" pitchFamily="34" charset="0"/>
              </a:rPr>
              <a:t>картридер</a:t>
            </a:r>
            <a:r>
              <a:rPr lang="ru-RU" sz="1050" b="1" dirty="0" smtClean="0">
                <a:solidFill>
                  <a:srgbClr val="990000"/>
                </a:solidFill>
                <a:latin typeface="+mj-lt"/>
                <a:ea typeface="Times New Roman" pitchFamily="18" charset="0"/>
                <a:cs typeface="Arial" pitchFamily="34" charset="0"/>
              </a:rPr>
              <a:t>).</a:t>
            </a:r>
            <a:endParaRPr lang="ru-RU" sz="1050" b="1" dirty="0" smtClean="0">
              <a:solidFill>
                <a:srgbClr val="990000"/>
              </a:solidFill>
              <a:latin typeface="+mj-lt"/>
              <a:cs typeface="Arial" pitchFamily="34" charset="0"/>
            </a:endParaRP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050" b="1" dirty="0" smtClean="0">
                <a:solidFill>
                  <a:srgbClr val="990000"/>
                </a:solidFill>
                <a:latin typeface="+mj-lt"/>
                <a:ea typeface="Times New Roman" pitchFamily="18" charset="0"/>
                <a:cs typeface="Arial" pitchFamily="34" charset="0"/>
              </a:rPr>
              <a:t>Комплект видеоконференцсвязи.</a:t>
            </a: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050" b="1" dirty="0" err="1" smtClean="0">
                <a:solidFill>
                  <a:srgbClr val="990000"/>
                </a:solidFill>
                <a:latin typeface="+mj-lt"/>
                <a:cs typeface="Arial" pitchFamily="34" charset="0"/>
              </a:rPr>
              <a:t>Мультимедийный</a:t>
            </a:r>
            <a:r>
              <a:rPr lang="ru-RU" sz="1050" b="1" dirty="0" smtClean="0">
                <a:solidFill>
                  <a:srgbClr val="990000"/>
                </a:solidFill>
                <a:latin typeface="+mj-lt"/>
                <a:cs typeface="Arial" pitchFamily="34" charset="0"/>
              </a:rPr>
              <a:t> короткофокусный проектор.</a:t>
            </a: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050" b="1" dirty="0" smtClean="0">
                <a:solidFill>
                  <a:srgbClr val="990000"/>
                </a:solidFill>
                <a:latin typeface="+mj-lt"/>
                <a:cs typeface="Arial" pitchFamily="34" charset="0"/>
              </a:rPr>
              <a:t>Интерактивный комплекс (доска маркерная, мобильный сканер доски считывающее устройство, система для записи рукописного ввода, программное обеспечение).</a:t>
            </a: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050" b="1" dirty="0" smtClean="0">
                <a:solidFill>
                  <a:srgbClr val="990000"/>
                </a:solidFill>
                <a:latin typeface="+mj-lt"/>
                <a:ea typeface="Times New Roman" pitchFamily="18" charset="0"/>
                <a:cs typeface="Arial" pitchFamily="34" charset="0"/>
              </a:rPr>
              <a:t>Электронные учебные пособия (</a:t>
            </a:r>
            <a:r>
              <a:rPr lang="ru-RU" sz="1050" b="1" dirty="0" err="1" smtClean="0">
                <a:solidFill>
                  <a:srgbClr val="990000"/>
                </a:solidFill>
                <a:latin typeface="+mj-lt"/>
                <a:ea typeface="Times New Roman" pitchFamily="18" charset="0"/>
                <a:cs typeface="Arial" pitchFamily="34" charset="0"/>
              </a:rPr>
              <a:t>двухэкранный</a:t>
            </a:r>
            <a:r>
              <a:rPr lang="ru-RU" sz="1050" b="1" dirty="0" smtClean="0">
                <a:solidFill>
                  <a:srgbClr val="990000"/>
                </a:solidFill>
                <a:latin typeface="+mj-lt"/>
                <a:ea typeface="Times New Roman" pitchFamily="18" charset="0"/>
                <a:cs typeface="Arial" pitchFamily="34" charset="0"/>
              </a:rPr>
              <a:t> планшет и учебный </a:t>
            </a:r>
            <a:r>
              <a:rPr lang="ru-RU" sz="1050" b="1" dirty="0" err="1" smtClean="0">
                <a:solidFill>
                  <a:srgbClr val="990000"/>
                </a:solidFill>
                <a:latin typeface="+mj-lt"/>
                <a:ea typeface="Times New Roman" pitchFamily="18" charset="0"/>
                <a:cs typeface="Arial" pitchFamily="34" charset="0"/>
              </a:rPr>
              <a:t>контент</a:t>
            </a:r>
            <a:r>
              <a:rPr lang="ru-RU" sz="1050" b="1" dirty="0" smtClean="0">
                <a:solidFill>
                  <a:srgbClr val="990000"/>
                </a:solidFill>
                <a:latin typeface="+mj-lt"/>
                <a:ea typeface="Times New Roman" pitchFamily="18" charset="0"/>
                <a:cs typeface="Arial" pitchFamily="34" charset="0"/>
              </a:rPr>
              <a:t>) .</a:t>
            </a:r>
            <a:endParaRPr lang="ru-RU" sz="1050" b="1" dirty="0" smtClean="0">
              <a:solidFill>
                <a:srgbClr val="9900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2" name="Picture 2" descr="C:\Users\User\Documents\DSC00207.JPG"/>
          <p:cNvPicPr>
            <a:picLocks noChangeAspect="1" noChangeArrowheads="1"/>
          </p:cNvPicPr>
          <p:nvPr/>
        </p:nvPicPr>
        <p:blipFill>
          <a:blip r:embed="rId2" cstate="print">
            <a:lum bright="20000" contrast="30000"/>
          </a:blip>
          <a:srcRect/>
          <a:stretch>
            <a:fillRect/>
          </a:stretch>
        </p:blipFill>
        <p:spPr bwMode="auto">
          <a:xfrm>
            <a:off x="5072066" y="3143248"/>
            <a:ext cx="1738625" cy="1235134"/>
          </a:xfrm>
          <a:prstGeom prst="round2Diag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 descr="C:\Documents and Settings\1\Рабочий стол\Новая папка (3)\2012-06-04 09.01.28   1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286248" y="1785926"/>
            <a:ext cx="1681541" cy="1214446"/>
          </a:xfrm>
          <a:prstGeom prst="round2DiagRect">
            <a:avLst/>
          </a:prstGeom>
          <a:ln w="38100" cap="sq">
            <a:solidFill>
              <a:srgbClr val="FF00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 descr="C:\Documents and Settings\1\Рабочий стол\Новая папка (1.3)\S63004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4572008"/>
            <a:ext cx="1785950" cy="1285884"/>
          </a:xfrm>
          <a:prstGeom prst="round2Diag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7000892" y="1785926"/>
            <a:ext cx="1963596" cy="3786214"/>
          </a:xfrm>
          <a:prstGeom prst="round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srgbClr val="960000"/>
                </a:solidFill>
              </a:rPr>
              <a:t>Использование информационных коммуникационных технологий прочно вошло во многие сферы воспитательно-образовательного процесса ДОУ (динамика использования ИКТ педагогами возросла на 100%), что, несомненно, повышает у детей познавательную активность и усиливает мотивацию обучения. </a:t>
            </a:r>
          </a:p>
          <a:p>
            <a:pPr algn="ctr"/>
            <a:endParaRPr lang="ru-RU" dirty="0"/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142852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Ресурсное обеспечение  инновационной деятельности: 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федеральные субсидии в рамках лот №1.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право 3"/>
          <p:cNvSpPr/>
          <p:nvPr/>
        </p:nvSpPr>
        <p:spPr>
          <a:xfrm>
            <a:off x="214282" y="714356"/>
            <a:ext cx="1857388" cy="1214446"/>
          </a:xfrm>
          <a:prstGeom prst="rightArrow">
            <a:avLst/>
          </a:prstGeom>
          <a:solidFill>
            <a:srgbClr val="FFCC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b="1" dirty="0" smtClean="0">
              <a:solidFill>
                <a:schemeClr val="bg1"/>
              </a:solidFill>
            </a:endParaRPr>
          </a:p>
          <a:p>
            <a:pPr lvl="0" algn="ctr"/>
            <a:r>
              <a:rPr lang="ru-RU" sz="1600" b="1" dirty="0" smtClean="0">
                <a:solidFill>
                  <a:srgbClr val="C00000"/>
                </a:solidFill>
              </a:rPr>
              <a:t>Научно-методическое</a:t>
            </a:r>
          </a:p>
          <a:p>
            <a:pPr algn="ctr"/>
            <a:endParaRPr lang="ru-RU" dirty="0"/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2357422" y="1071546"/>
            <a:ext cx="3576637" cy="5429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D4B4"/>
              </a:gs>
            </a:gsLst>
            <a:lin ang="5400000" scaled="1"/>
          </a:grad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DE9D9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Arial" pitchFamily="34" charset="0"/>
              </a:rPr>
              <a:t>Познавательно-речевое развитие воспитанников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Arial" pitchFamily="34" charset="0"/>
              </a:rPr>
              <a:t>Учебные пособия «</a:t>
            </a:r>
            <a:r>
              <a:rPr kumimoji="0" lang="ru-RU" sz="1050" b="1" i="1" u="none" strike="noStrike" cap="none" normalizeH="0" baseline="0" dirty="0" err="1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Arial" pitchFamily="34" charset="0"/>
              </a:rPr>
              <a:t>Предшкола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Arial" pitchFamily="34" charset="0"/>
              </a:rPr>
              <a:t> нового поколения" автора </a:t>
            </a:r>
            <a:r>
              <a:rPr kumimoji="0" lang="ru-RU" sz="1050" b="1" i="1" u="none" strike="noStrike" cap="none" normalizeH="0" baseline="0" dirty="0" err="1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Arial" pitchFamily="34" charset="0"/>
              </a:rPr>
              <a:t>Чураковой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Arial" pitchFamily="34" charset="0"/>
              </a:rPr>
              <a:t> Р.Г.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G:\Предшкола\Kront_zvuk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70621"/>
            <a:ext cx="589613" cy="900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Предшкола\Kront_museum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70621"/>
            <a:ext cx="648072" cy="90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Предшкола\Kront_total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170621"/>
            <a:ext cx="647701" cy="90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Предшкола\Kront_sport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5667" y="170621"/>
            <a:ext cx="608126" cy="90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Предшкола\Kront_ris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7422" y="170621"/>
            <a:ext cx="702410" cy="90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2357422" y="2357430"/>
            <a:ext cx="3433762" cy="527050"/>
          </a:xfrm>
          <a:prstGeom prst="rect">
            <a:avLst/>
          </a:prstGeom>
          <a:gradFill rotWithShape="0">
            <a:gsLst>
              <a:gs pos="0">
                <a:srgbClr val="92CDDC"/>
              </a:gs>
              <a:gs pos="50000">
                <a:srgbClr val="4BACC6"/>
              </a:gs>
              <a:gs pos="100000">
                <a:srgbClr val="92CDDC"/>
              </a:gs>
            </a:gsLst>
            <a:lin ang="5400000" scaled="1"/>
          </a:gradFill>
          <a:ln w="127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2CDDC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Arial" pitchFamily="34" charset="0"/>
              </a:rPr>
              <a:t>Художественно-эстетическое развитие воспитанников программа художественного воспитания, обучения и развития детей 2-7 лет </a:t>
            </a:r>
            <a:r>
              <a:rPr kumimoji="0" lang="ru-RU" sz="1000" b="1" i="1" u="none" strike="noStrike" cap="none" normalizeH="0" baseline="0" dirty="0" err="1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Arial" pitchFamily="34" charset="0"/>
              </a:rPr>
              <a:t>И.А.Лыкова</a:t>
            </a:r>
            <a:endParaRPr kumimoji="0" lang="ru-RU" sz="1000" b="0" i="1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 descr="C:\Documents and Settings\VMSE-01\Рабочий стол\фото Гурова\2013_02_07\IMG_0003.tif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2984" y="1614471"/>
            <a:ext cx="838200" cy="742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VMSE-01\Рабочий стол\фото Гурова\2013_02_07\IMG_0001.tif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73411" y="1621613"/>
            <a:ext cx="785812" cy="742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VMSE-01\Рабочий стол\фото Гурова\2013_02_07\IMG_0002.tif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57422" y="1614472"/>
            <a:ext cx="786964" cy="757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2357422" y="3714752"/>
            <a:ext cx="3544887" cy="1071570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2D69B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1" i="1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Arial" pitchFamily="34" charset="0"/>
              </a:rPr>
              <a:t>Социально-личностное </a:t>
            </a:r>
            <a:r>
              <a:rPr kumimoji="0" lang="ru-RU" sz="900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Arial" pitchFamily="34" charset="0"/>
              </a:rPr>
              <a:t>и физическое развитие дошкольников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1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Arial" pitchFamily="34" charset="0"/>
              </a:rPr>
              <a:t>Наглядно-дидактические комплекты «Детям о Родине»,конспекту занятий</a:t>
            </a:r>
            <a:r>
              <a:rPr kumimoji="0" lang="ru-RU" sz="900" b="1" i="1" u="none" strike="noStrike" cap="none" normalizeH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Arial" pitchFamily="34" charset="0"/>
              </a:rPr>
              <a:t> по развивающим играм  </a:t>
            </a:r>
            <a:r>
              <a:rPr kumimoji="0" lang="ru-RU" sz="900" b="1" i="1" u="none" strike="noStrike" cap="none" normalizeH="0" dirty="0" err="1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Arial" pitchFamily="34" charset="0"/>
              </a:rPr>
              <a:t>В.В.Воскобовича</a:t>
            </a:r>
            <a:r>
              <a:rPr kumimoji="0" lang="ru-RU" sz="900" b="1" i="1" u="none" strike="noStrike" cap="none" normalizeH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Arial" pitchFamily="34" charset="0"/>
              </a:rPr>
              <a:t>, Т.М.Бондаренко, «Пишем и рисуем на песке» </a:t>
            </a:r>
            <a:r>
              <a:rPr kumimoji="0" lang="ru-RU" sz="900" b="1" i="1" u="none" strike="noStrike" cap="none" normalizeH="0" dirty="0" err="1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Arial" pitchFamily="34" charset="0"/>
              </a:rPr>
              <a:t>Мариелла</a:t>
            </a:r>
            <a:r>
              <a:rPr kumimoji="0" lang="ru-RU" sz="900" b="1" i="1" u="none" strike="noStrike" cap="none" normalizeH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sz="900" b="1" i="1" u="none" strike="noStrike" cap="none" normalizeH="0" dirty="0" err="1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Arial" pitchFamily="34" charset="0"/>
              </a:rPr>
              <a:t>Зейц</a:t>
            </a:r>
            <a:r>
              <a:rPr kumimoji="0" lang="ru-RU" sz="900" b="1" i="1" u="none" strike="noStrike" cap="none" normalizeH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cs typeface="Arial" pitchFamily="34" charset="0"/>
              </a:rPr>
              <a:t>, «Игровой комплекс ПЕРТРА» методические рекомендации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1" i="1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 descr="F:\фото Павлова\Копия фото0031.jpg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1472" y="3286124"/>
            <a:ext cx="1214446" cy="13096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3" name="Рисунок 22" descr="F:\фото Павлова\фото0040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7158" y="1928802"/>
            <a:ext cx="1071570" cy="12858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5" name="Picture 6" descr="Document_4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20557764">
            <a:off x="6527331" y="281183"/>
            <a:ext cx="1116881" cy="1610096"/>
          </a:xfrm>
          <a:prstGeom prst="rect">
            <a:avLst/>
          </a:prstGeom>
          <a:noFill/>
        </p:spPr>
      </p:pic>
      <p:pic>
        <p:nvPicPr>
          <p:cNvPr id="26" name="Picture 8" descr="Document_44"/>
          <p:cNvPicPr>
            <a:picLocks noChangeAspect="1" noChangeArrowheads="1"/>
          </p:cNvPicPr>
          <p:nvPr/>
        </p:nvPicPr>
        <p:blipFill>
          <a:blip r:embed="rId15" cstate="print"/>
          <a:srcRect t="32219" r="28421"/>
          <a:stretch>
            <a:fillRect/>
          </a:stretch>
        </p:blipFill>
        <p:spPr bwMode="auto">
          <a:xfrm rot="20532088">
            <a:off x="5981882" y="2859970"/>
            <a:ext cx="1184771" cy="1787857"/>
          </a:xfrm>
          <a:prstGeom prst="rect">
            <a:avLst/>
          </a:prstGeom>
          <a:noFill/>
        </p:spPr>
      </p:pic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6357950" y="2143117"/>
            <a:ext cx="2647943" cy="500066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D4B4"/>
              </a:gs>
            </a:gsLst>
            <a:lin ang="5400000" scaled="1"/>
          </a:grad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DE9D9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Методическая поддержка </a:t>
            </a:r>
            <a:r>
              <a:rPr lang="ru-RU" sz="14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тьютерам</a:t>
            </a:r>
            <a:r>
              <a:rPr lang="ru-RU" sz="1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стажерам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5" descr="Document_40"/>
          <p:cNvPicPr>
            <a:picLocks noChangeAspect="1" noChangeArrowheads="1"/>
          </p:cNvPicPr>
          <p:nvPr/>
        </p:nvPicPr>
        <p:blipFill>
          <a:blip r:embed="rId16" cstate="print">
            <a:lum bright="-6000"/>
          </a:blip>
          <a:srcRect/>
          <a:stretch>
            <a:fillRect/>
          </a:stretch>
        </p:blipFill>
        <p:spPr bwMode="auto">
          <a:xfrm rot="782487">
            <a:off x="7934822" y="3034140"/>
            <a:ext cx="1056067" cy="1583191"/>
          </a:xfrm>
          <a:prstGeom prst="rect">
            <a:avLst/>
          </a:prstGeom>
          <a:noFill/>
        </p:spPr>
      </p:pic>
      <p:pic>
        <p:nvPicPr>
          <p:cNvPr id="30" name="Picture 7" descr="Document_43"/>
          <p:cNvPicPr>
            <a:picLocks noChangeAspect="1" noChangeArrowheads="1"/>
          </p:cNvPicPr>
          <p:nvPr/>
        </p:nvPicPr>
        <p:blipFill>
          <a:blip r:embed="rId17" cstate="print"/>
          <a:srcRect t="32683" r="32597"/>
          <a:stretch>
            <a:fillRect/>
          </a:stretch>
        </p:blipFill>
        <p:spPr bwMode="auto">
          <a:xfrm rot="1447334">
            <a:off x="7727315" y="332435"/>
            <a:ext cx="1130311" cy="1583900"/>
          </a:xfrm>
          <a:prstGeom prst="rect">
            <a:avLst/>
          </a:prstGeom>
          <a:noFill/>
        </p:spPr>
      </p:pic>
      <p:graphicFrame>
        <p:nvGraphicFramePr>
          <p:cNvPr id="10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7981871"/>
              </p:ext>
            </p:extLst>
          </p:nvPr>
        </p:nvGraphicFramePr>
        <p:xfrm>
          <a:off x="7000892" y="2884480"/>
          <a:ext cx="1078756" cy="1711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PaperPort Document" r:id="rId18" imgW="22247619" imgH="15752381" progId="">
                  <p:embed/>
                </p:oleObj>
              </mc:Choice>
              <mc:Fallback>
                <p:oleObj name="PaperPort Document" r:id="rId18" imgW="22247619" imgH="15752381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1773" b="3397"/>
                      <a:stretch>
                        <a:fillRect/>
                      </a:stretch>
                    </p:blipFill>
                    <p:spPr bwMode="auto">
                      <a:xfrm>
                        <a:off x="7000892" y="2884480"/>
                        <a:ext cx="1078756" cy="17113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2857488" y="4786322"/>
            <a:ext cx="5572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Научно –методические ресурсы способствуют модернизации образовательной деятельности дошкольников обеспечивают эффективное ее сопровождение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 descr="C:\Users\User\Documents\фото для отчета по воскобовичу\SAM_3242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750904" y="2884480"/>
            <a:ext cx="749526" cy="830272"/>
          </a:xfrm>
          <a:prstGeom prst="rect">
            <a:avLst/>
          </a:prstGeom>
          <a:noFill/>
        </p:spPr>
      </p:pic>
      <p:pic>
        <p:nvPicPr>
          <p:cNvPr id="1032" name="Picture 8" descr="C:\Users\User\Documents\фото для отчета по воскобовичу\SAM_3248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857620" y="2884480"/>
            <a:ext cx="642942" cy="863500"/>
          </a:xfrm>
          <a:prstGeom prst="rect">
            <a:avLst/>
          </a:prstGeom>
          <a:noFill/>
        </p:spPr>
      </p:pic>
      <p:pic>
        <p:nvPicPr>
          <p:cNvPr id="1033" name="Picture 9" descr="C:\Users\User\Documents\фото для отчета по воскобовичу\SAM_3243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788024" y="2884480"/>
            <a:ext cx="784108" cy="834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право 3"/>
          <p:cNvSpPr/>
          <p:nvPr/>
        </p:nvSpPr>
        <p:spPr>
          <a:xfrm>
            <a:off x="214282" y="214290"/>
            <a:ext cx="1714512" cy="1214446"/>
          </a:xfrm>
          <a:prstGeom prst="rightArrow">
            <a:avLst/>
          </a:prstGeom>
          <a:solidFill>
            <a:srgbClr val="FFCC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b="1" dirty="0" smtClean="0">
              <a:solidFill>
                <a:schemeClr val="bg1"/>
              </a:solidFill>
            </a:endParaRPr>
          </a:p>
          <a:p>
            <a:pPr lvl="0" algn="ctr"/>
            <a:r>
              <a:rPr lang="ru-RU" sz="1600" b="1" dirty="0" smtClean="0">
                <a:solidFill>
                  <a:srgbClr val="C00000"/>
                </a:solidFill>
              </a:rPr>
              <a:t>Материально-техническое</a:t>
            </a: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428736"/>
            <a:ext cx="278608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200" b="1" dirty="0" smtClean="0">
                <a:solidFill>
                  <a:srgbClr val="99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Комплекты физкультурного оборудования для дошкольников.</a:t>
            </a:r>
            <a:endParaRPr lang="ru-RU" sz="1200" b="1" dirty="0" smtClean="0">
              <a:solidFill>
                <a:srgbClr val="990000"/>
              </a:solidFill>
              <a:latin typeface="Monotype Corsiva" pitchFamily="66" charset="0"/>
              <a:cs typeface="Arial" pitchFamily="34" charset="0"/>
            </a:endParaRPr>
          </a:p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200" b="1" dirty="0" smtClean="0">
                <a:solidFill>
                  <a:srgbClr val="99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Наглядно-дидактические комплекты «Детям о Родине»</a:t>
            </a:r>
            <a:endParaRPr lang="ru-RU" sz="1200" b="1" dirty="0" smtClean="0">
              <a:solidFill>
                <a:srgbClr val="990000"/>
              </a:solidFill>
              <a:latin typeface="Monotype Corsiva" pitchFamily="66" charset="0"/>
              <a:cs typeface="Arial" pitchFamily="34" charset="0"/>
            </a:endParaRPr>
          </a:p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200" b="1" dirty="0" smtClean="0">
                <a:solidFill>
                  <a:srgbClr val="99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Учебно-методические комплекты по художественно-эстетическому воспитанию детей автора Лыковой И.А.</a:t>
            </a:r>
          </a:p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200" b="1" dirty="0" smtClean="0">
                <a:solidFill>
                  <a:srgbClr val="99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Комплекты музыкальных инструментов «Эстетическое развитие».</a:t>
            </a:r>
          </a:p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200" b="1" dirty="0" smtClean="0">
                <a:solidFill>
                  <a:srgbClr val="990000"/>
                </a:solidFill>
                <a:latin typeface="Monotype Corsiva" pitchFamily="66" charset="0"/>
                <a:cs typeface="Times New Roman" pitchFamily="18" charset="0"/>
              </a:rPr>
              <a:t>Кабинет психомоторной коррекции.</a:t>
            </a:r>
          </a:p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200" b="1" dirty="0" smtClean="0">
                <a:solidFill>
                  <a:srgbClr val="990000"/>
                </a:solidFill>
                <a:latin typeface="Monotype Corsiva" pitchFamily="66" charset="0"/>
                <a:cs typeface="Times New Roman" pitchFamily="18" charset="0"/>
              </a:rPr>
              <a:t>Набор психолога</a:t>
            </a:r>
            <a:r>
              <a:rPr lang="ru-RU" sz="1200" b="1" dirty="0" smtClean="0">
                <a:solidFill>
                  <a:srgbClr val="990000"/>
                </a:solidFill>
                <a:latin typeface="Monotype Corsiva" pitchFamily="66" charset="0"/>
              </a:rPr>
              <a:t> </a:t>
            </a:r>
          </a:p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200" b="1" dirty="0" smtClean="0">
                <a:solidFill>
                  <a:srgbClr val="990000"/>
                </a:solidFill>
                <a:latin typeface="Monotype Corsiva" pitchFamily="66" charset="0"/>
              </a:rPr>
              <a:t>Набор малогабаритной мебели (диваны) для комнаты психологической разгрузки.</a:t>
            </a:r>
          </a:p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200" b="1" dirty="0" smtClean="0">
                <a:solidFill>
                  <a:srgbClr val="990000"/>
                </a:solidFill>
                <a:latin typeface="Monotype Corsiva" pitchFamily="66" charset="0"/>
              </a:rPr>
              <a:t>Комплект оборудования для интеллектуально - творческого развития В.В. </a:t>
            </a:r>
            <a:r>
              <a:rPr lang="ru-RU" sz="1200" b="1" dirty="0" err="1" smtClean="0">
                <a:solidFill>
                  <a:srgbClr val="990000"/>
                </a:solidFill>
                <a:latin typeface="Monotype Corsiva" pitchFamily="66" charset="0"/>
              </a:rPr>
              <a:t>Воскобовича</a:t>
            </a:r>
            <a:r>
              <a:rPr lang="ru-RU" sz="1200" b="1" dirty="0" smtClean="0">
                <a:solidFill>
                  <a:srgbClr val="990000"/>
                </a:solidFill>
                <a:latin typeface="Monotype Corsiva" pitchFamily="66" charset="0"/>
              </a:rPr>
              <a:t>.</a:t>
            </a:r>
          </a:p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dirty="0"/>
          </a:p>
        </p:txBody>
      </p:sp>
      <p:pic>
        <p:nvPicPr>
          <p:cNvPr id="7" name="Picture 5" descr="F:\стажеры декабрь 2012г\DSC00239.JPG"/>
          <p:cNvPicPr>
            <a:picLocks noChangeAspect="1" noChangeArrowheads="1"/>
          </p:cNvPicPr>
          <p:nvPr/>
        </p:nvPicPr>
        <p:blipFill>
          <a:blip r:embed="rId2" cstate="print">
            <a:lum bright="31000" contrast="47000"/>
          </a:blip>
          <a:srcRect/>
          <a:stretch>
            <a:fillRect/>
          </a:stretch>
        </p:blipFill>
        <p:spPr bwMode="auto">
          <a:xfrm rot="20566746">
            <a:off x="2510822" y="220386"/>
            <a:ext cx="1684357" cy="1291340"/>
          </a:xfrm>
          <a:prstGeom prst="star10">
            <a:avLst/>
          </a:prstGeom>
          <a:ln w="889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12" descr="C:\Documents and Settings\Андрей\Рабочий стол\развивающая среда\SAM_3480.JPG"/>
          <p:cNvPicPr>
            <a:picLocks noChangeAspect="1" noChangeArrowheads="1"/>
          </p:cNvPicPr>
          <p:nvPr/>
        </p:nvPicPr>
        <p:blipFill>
          <a:blip r:embed="rId3" cstate="print">
            <a:lum contrast="49000"/>
          </a:blip>
          <a:srcRect/>
          <a:stretch>
            <a:fillRect/>
          </a:stretch>
        </p:blipFill>
        <p:spPr bwMode="auto">
          <a:xfrm rot="21444487">
            <a:off x="4240368" y="532120"/>
            <a:ext cx="1445000" cy="1163068"/>
          </a:xfrm>
          <a:prstGeom prst="star10">
            <a:avLst/>
          </a:prstGeom>
          <a:ln w="88900" cap="sq" cmpd="thickThin">
            <a:solidFill>
              <a:srgbClr val="CC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13" descr="C:\Documents and Settings\Андрей\Рабочий стол\развивающая среда\SAM_3488.JPG"/>
          <p:cNvPicPr>
            <a:picLocks noChangeAspect="1" noChangeArrowheads="1"/>
          </p:cNvPicPr>
          <p:nvPr/>
        </p:nvPicPr>
        <p:blipFill>
          <a:blip r:embed="rId4" cstate="print">
            <a:lum bright="1000" contrast="46000"/>
          </a:blip>
          <a:srcRect t="18182"/>
          <a:stretch>
            <a:fillRect/>
          </a:stretch>
        </p:blipFill>
        <p:spPr bwMode="auto">
          <a:xfrm>
            <a:off x="5715008" y="214290"/>
            <a:ext cx="1357322" cy="1105966"/>
          </a:xfrm>
          <a:prstGeom prst="star10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7" descr="C:\Documents and Settings\Андрей\Мои документы\фото\стажеры декабрь 2012г\DSC00226.JPG"/>
          <p:cNvPicPr>
            <a:picLocks noChangeAspect="1" noChangeArrowheads="1"/>
          </p:cNvPicPr>
          <p:nvPr/>
        </p:nvPicPr>
        <p:blipFill>
          <a:blip r:embed="rId5" cstate="print">
            <a:lum contrast="22000"/>
          </a:blip>
          <a:srcRect/>
          <a:stretch>
            <a:fillRect/>
          </a:stretch>
        </p:blipFill>
        <p:spPr bwMode="auto">
          <a:xfrm rot="1132514">
            <a:off x="7306268" y="221471"/>
            <a:ext cx="1579823" cy="1267221"/>
          </a:xfrm>
          <a:prstGeom prst="star10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7" descr="F:\стажеры декабрь 2012г\DSC00286.JPG"/>
          <p:cNvPicPr>
            <a:picLocks noChangeAspect="1" noChangeArrowheads="1"/>
          </p:cNvPicPr>
          <p:nvPr/>
        </p:nvPicPr>
        <p:blipFill>
          <a:blip r:embed="rId6" cstate="print">
            <a:lum bright="17000" contrast="66000"/>
          </a:blip>
          <a:srcRect l="12540" t="18871" r="10429"/>
          <a:stretch>
            <a:fillRect/>
          </a:stretch>
        </p:blipFill>
        <p:spPr bwMode="auto">
          <a:xfrm>
            <a:off x="2857488" y="1714488"/>
            <a:ext cx="1494140" cy="1078335"/>
          </a:xfrm>
          <a:prstGeom prst="star10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357686" y="1714488"/>
            <a:ext cx="2857498" cy="207170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Обновленная развивающая среда ДОУ объективно через свое содержание и свойства создает условия для творческой деятельности каждого ребенка, служит целям физического и психического развития, самосовершенствования, ,коррекции имеющихся отклонений, обеспечивает зону ближайшего развития дошкольников и ее перспективу,</a:t>
            </a:r>
            <a:r>
              <a:rPr kumimoji="0" lang="ru-RU" sz="1100" b="1" i="1" u="none" strike="noStrike" kern="1200" cap="none" spc="0" normalizeH="0" noProof="0" dirty="0" smtClean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что способствует  достижению</a:t>
            </a:r>
            <a:r>
              <a:rPr lang="ru-RU" sz="1100" b="1" i="1" dirty="0" smtClean="0">
                <a:solidFill>
                  <a:srgbClr val="960000"/>
                </a:solidFill>
                <a:latin typeface="+mj-lt"/>
                <a:ea typeface="+mj-ea"/>
                <a:cs typeface="+mj-cs"/>
              </a:rPr>
              <a:t> высоких показателей качества обучения.</a:t>
            </a:r>
            <a:endParaRPr kumimoji="0" lang="ru-RU" sz="1100" b="1" i="1" u="none" strike="noStrike" kern="1200" cap="none" spc="0" normalizeH="0" baseline="0" noProof="0" dirty="0" smtClean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9" descr="F:\стажеры декабрь 2012г\DSC00214.JPG"/>
          <p:cNvPicPr>
            <a:picLocks noChangeAspect="1" noChangeArrowheads="1"/>
          </p:cNvPicPr>
          <p:nvPr/>
        </p:nvPicPr>
        <p:blipFill>
          <a:blip r:embed="rId7" cstate="print">
            <a:lum bright="17000" contrast="26000"/>
          </a:blip>
          <a:srcRect l="9845" t="29630" r="6475"/>
          <a:stretch>
            <a:fillRect/>
          </a:stretch>
        </p:blipFill>
        <p:spPr bwMode="auto">
          <a:xfrm>
            <a:off x="7215206" y="1571612"/>
            <a:ext cx="1643042" cy="1272051"/>
          </a:xfrm>
          <a:prstGeom prst="star10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4" descr="F:\стажеры декабрь 2012г\DSC00259.JPG"/>
          <p:cNvPicPr>
            <a:picLocks noChangeAspect="1" noChangeArrowheads="1"/>
          </p:cNvPicPr>
          <p:nvPr/>
        </p:nvPicPr>
        <p:blipFill>
          <a:blip r:embed="rId8" cstate="print">
            <a:lum contrast="39000"/>
          </a:blip>
          <a:srcRect l="8816" t="18574" r="41815" b="17747"/>
          <a:stretch>
            <a:fillRect/>
          </a:stretch>
        </p:blipFill>
        <p:spPr bwMode="auto">
          <a:xfrm>
            <a:off x="2786050" y="2857496"/>
            <a:ext cx="1413801" cy="1160786"/>
          </a:xfrm>
          <a:prstGeom prst="star10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2" descr="G:\стажеры декабрь 2012г\DSC00256.JPG"/>
          <p:cNvPicPr>
            <a:picLocks noChangeAspect="1" noChangeArrowheads="1"/>
          </p:cNvPicPr>
          <p:nvPr/>
        </p:nvPicPr>
        <p:blipFill>
          <a:blip r:embed="rId9" cstate="print">
            <a:lum bright="27000" contrast="64000"/>
          </a:blip>
          <a:srcRect l="39235" t="52811" r="45645" b="27122"/>
          <a:stretch>
            <a:fillRect/>
          </a:stretch>
        </p:blipFill>
        <p:spPr bwMode="auto">
          <a:xfrm>
            <a:off x="2071670" y="4286256"/>
            <a:ext cx="1571490" cy="1214422"/>
          </a:xfrm>
          <a:prstGeom prst="star10">
            <a:avLst/>
          </a:prstGeom>
          <a:ln w="88900" cap="sq" cmpd="thickThin">
            <a:solidFill>
              <a:srgbClr val="CC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5" descr="C:\Documents and Settings\Андрей\Рабочий стол\развивающая среда\SAM_347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14744" y="5000636"/>
            <a:ext cx="1573707" cy="1357322"/>
          </a:xfrm>
          <a:prstGeom prst="star10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10" descr="C:\Documents and Settings\Андрей\Рабочий стол\развивающая среда\SAM_3479.JPG"/>
          <p:cNvPicPr>
            <a:picLocks noChangeAspect="1" noChangeArrowheads="1"/>
          </p:cNvPicPr>
          <p:nvPr/>
        </p:nvPicPr>
        <p:blipFill>
          <a:blip r:embed="rId11" cstate="print">
            <a:lum bright="-1000" contrast="59000"/>
          </a:blip>
          <a:srcRect l="18681" t="27673" r="1960"/>
          <a:stretch>
            <a:fillRect/>
          </a:stretch>
        </p:blipFill>
        <p:spPr bwMode="auto">
          <a:xfrm>
            <a:off x="5786446" y="5072074"/>
            <a:ext cx="1441184" cy="1143008"/>
          </a:xfrm>
          <a:prstGeom prst="star10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Picture 6" descr="F:\стажеры декабрь 2012г\DSC00241.JPG"/>
          <p:cNvPicPr>
            <a:picLocks noChangeAspect="1" noChangeArrowheads="1"/>
          </p:cNvPicPr>
          <p:nvPr/>
        </p:nvPicPr>
        <p:blipFill>
          <a:blip r:embed="rId12" cstate="print">
            <a:lum bright="12000" contrast="55000"/>
          </a:blip>
          <a:srcRect l="-2097" t="58181" r="11923" b="-11885"/>
          <a:stretch>
            <a:fillRect/>
          </a:stretch>
        </p:blipFill>
        <p:spPr bwMode="auto">
          <a:xfrm>
            <a:off x="7286644" y="2928934"/>
            <a:ext cx="1714512" cy="1285884"/>
          </a:xfrm>
          <a:prstGeom prst="star10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3714744" y="4143380"/>
          <a:ext cx="3833817" cy="841248"/>
        </p:xfrm>
        <a:graphic>
          <a:graphicData uri="http://schemas.openxmlformats.org/drawingml/2006/table">
            <a:tbl>
              <a:tblPr>
                <a:tableStyleId>{E269D01E-BC32-4049-B463-5C60D7B0CCD2}</a:tableStyleId>
              </a:tblPr>
              <a:tblGrid>
                <a:gridCol w="693779"/>
                <a:gridCol w="642215"/>
                <a:gridCol w="846311"/>
                <a:gridCol w="886335"/>
                <a:gridCol w="765177"/>
              </a:tblGrid>
              <a:tr h="2703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/>
                        <a:t>     </a:t>
                      </a:r>
                      <a:r>
                        <a:rPr lang="ru-RU" sz="800" b="1" dirty="0" smtClean="0"/>
                        <a:t>Направление</a:t>
                      </a:r>
                      <a:endParaRPr lang="ru-RU" sz="8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/>
                        <a:t>год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923" marR="619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/>
                        <a:t>физическое развитие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923" marR="619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/>
                        <a:t>Познавательно-речевое развитие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923" marR="619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/>
                        <a:t>Художественно-эстетическое развитие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923" marR="619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/>
                        <a:t>Социально-личностное развитие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923" marR="61923" marT="0" marB="0"/>
                </a:tc>
              </a:tr>
              <a:tr h="901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/>
                        <a:t>2010-2011г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923" marR="619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/>
                        <a:t>48%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923" marR="619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/>
                        <a:t>44%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923" marR="619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/>
                        <a:t>37%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923" marR="619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/>
                        <a:t>47%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923" marR="61923" marT="0" marB="0"/>
                </a:tc>
              </a:tr>
              <a:tr h="901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/>
                        <a:t>2011-20112г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923" marR="619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/>
                        <a:t>57%</a:t>
                      </a:r>
                      <a:endParaRPr lang="ru-RU" sz="8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923" marR="619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/>
                        <a:t>52%</a:t>
                      </a:r>
                      <a:endParaRPr lang="ru-RU" sz="8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923" marR="619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/>
                        <a:t>42%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923" marR="619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/>
                        <a:t>59%</a:t>
                      </a:r>
                      <a:endParaRPr lang="ru-RU" sz="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923" marR="61923" marT="0" marB="0"/>
                </a:tc>
              </a:tr>
            </a:tbl>
          </a:graphicData>
        </a:graphic>
      </p:graphicFrame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4143372" y="3643314"/>
            <a:ext cx="30718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Показатели положительной динамики  уровня освоения воспитанниками образовательной программы дошкольного образования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1" descr="C:\Documents and Settings\Андрей\Рабочий стол\развивающая среда\SAM_3493.JPG"/>
          <p:cNvPicPr>
            <a:picLocks noChangeAspect="1" noChangeArrowheads="1"/>
          </p:cNvPicPr>
          <p:nvPr/>
        </p:nvPicPr>
        <p:blipFill>
          <a:blip r:embed="rId13" cstate="print">
            <a:lum bright="3000" contrast="46000"/>
          </a:blip>
          <a:srcRect l="29357" t="7990" r="6059" b="17694"/>
          <a:stretch>
            <a:fillRect/>
          </a:stretch>
        </p:blipFill>
        <p:spPr bwMode="auto">
          <a:xfrm>
            <a:off x="7429520" y="4500570"/>
            <a:ext cx="1500166" cy="1232279"/>
          </a:xfrm>
          <a:prstGeom prst="star10">
            <a:avLst/>
          </a:prstGeom>
          <a:ln w="88900" cap="sq" cmpd="thickThin">
            <a:solidFill>
              <a:srgbClr val="66FF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2844" y="1071546"/>
            <a:ext cx="471490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698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  <p:sp>
        <p:nvSpPr>
          <p:cNvPr id="17" name="Выноска со стрелкой вниз 16"/>
          <p:cNvSpPr/>
          <p:nvPr/>
        </p:nvSpPr>
        <p:spPr>
          <a:xfrm>
            <a:off x="500034" y="142852"/>
            <a:ext cx="8072494" cy="928694"/>
          </a:xfrm>
          <a:prstGeom prst="downArrowCallou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Совместная деятельность МБДОУ и стажировочной площадки ГБОУ ДПО РО РИПК в инновационном режиме</a:t>
            </a:r>
            <a:endParaRPr lang="ru-RU" sz="8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00760" y="3643314"/>
            <a:ext cx="1357322" cy="200026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ТРЕНИНГ</a:t>
            </a:r>
          </a:p>
          <a:p>
            <a:pPr algn="ctr"/>
            <a:r>
              <a:rPr lang="ru-RU" sz="1200" b="1" dirty="0" smtClean="0">
                <a:solidFill>
                  <a:srgbClr val="0000CC"/>
                </a:solidFill>
              </a:rPr>
              <a:t>«</a:t>
            </a:r>
            <a:r>
              <a:rPr lang="ru-RU" sz="1200" b="1" dirty="0" err="1" smtClean="0">
                <a:solidFill>
                  <a:srgbClr val="0000CC"/>
                </a:solidFill>
              </a:rPr>
              <a:t>Проектирова</a:t>
            </a:r>
            <a:endParaRPr lang="ru-RU" sz="1200" b="1" dirty="0" smtClean="0">
              <a:solidFill>
                <a:srgbClr val="0000CC"/>
              </a:solidFill>
            </a:endParaRPr>
          </a:p>
          <a:p>
            <a:pPr algn="ctr"/>
            <a:r>
              <a:rPr lang="ru-RU" sz="1200" b="1" dirty="0" err="1" smtClean="0">
                <a:solidFill>
                  <a:srgbClr val="0000CC"/>
                </a:solidFill>
              </a:rPr>
              <a:t>ние</a:t>
            </a:r>
            <a:endParaRPr lang="ru-RU" sz="1200" b="1" dirty="0" smtClean="0">
              <a:solidFill>
                <a:srgbClr val="0000CC"/>
              </a:solidFill>
            </a:endParaRPr>
          </a:p>
          <a:p>
            <a:pPr algn="ctr"/>
            <a:r>
              <a:rPr lang="ru-RU" sz="1200" b="1" dirty="0" smtClean="0">
                <a:solidFill>
                  <a:srgbClr val="0000CC"/>
                </a:solidFill>
              </a:rPr>
              <a:t>образовательной </a:t>
            </a:r>
          </a:p>
          <a:p>
            <a:pPr algn="ctr">
              <a:buFontTx/>
              <a:buChar char="-"/>
            </a:pPr>
            <a:r>
              <a:rPr lang="ru-RU" sz="1200" b="1" dirty="0" smtClean="0">
                <a:solidFill>
                  <a:srgbClr val="0000CC"/>
                </a:solidFill>
              </a:rPr>
              <a:t>программы </a:t>
            </a:r>
          </a:p>
          <a:p>
            <a:pPr algn="ctr"/>
            <a:r>
              <a:rPr lang="ru-RU" sz="1200" b="1" dirty="0" smtClean="0">
                <a:solidFill>
                  <a:srgbClr val="0000CC"/>
                </a:solidFill>
              </a:rPr>
              <a:t>ДОУ» </a:t>
            </a:r>
          </a:p>
          <a:p>
            <a:pPr algn="ctr"/>
            <a:r>
              <a:rPr lang="ru-RU" sz="1200" b="1" dirty="0" smtClean="0">
                <a:solidFill>
                  <a:srgbClr val="0000CC"/>
                </a:solidFill>
              </a:rPr>
              <a:t>(октябрь 2011г.)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1142984"/>
            <a:ext cx="1428760" cy="200026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Научно-практический</a:t>
            </a:r>
          </a:p>
          <a:p>
            <a:pPr algn="ctr"/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СЕМИНАР </a:t>
            </a:r>
          </a:p>
          <a:p>
            <a:pPr algn="ctr"/>
            <a:r>
              <a:rPr lang="ru-RU" sz="1200" b="1" dirty="0" smtClean="0">
                <a:solidFill>
                  <a:srgbClr val="0000CC"/>
                </a:solidFill>
              </a:rPr>
              <a:t>«Проектирование </a:t>
            </a:r>
          </a:p>
          <a:p>
            <a:pPr algn="ctr"/>
            <a:r>
              <a:rPr lang="ru-RU" sz="1200" b="1" dirty="0" smtClean="0">
                <a:solidFill>
                  <a:srgbClr val="0000CC"/>
                </a:solidFill>
              </a:rPr>
              <a:t>инновационной </a:t>
            </a:r>
          </a:p>
          <a:p>
            <a:pPr algn="ctr"/>
            <a:r>
              <a:rPr lang="ru-RU" sz="1200" b="1" dirty="0" smtClean="0">
                <a:solidFill>
                  <a:srgbClr val="0000CC"/>
                </a:solidFill>
              </a:rPr>
              <a:t>модели развития ДОУ» </a:t>
            </a:r>
          </a:p>
          <a:p>
            <a:pPr algn="ctr"/>
            <a:r>
              <a:rPr lang="ru-RU" sz="1200" b="1" dirty="0" smtClean="0">
                <a:solidFill>
                  <a:srgbClr val="0000CC"/>
                </a:solidFill>
              </a:rPr>
              <a:t>(декабрь 2011)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857884" y="928670"/>
            <a:ext cx="1857356" cy="221457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 smtClean="0">
              <a:solidFill>
                <a:srgbClr val="CC0000"/>
              </a:solidFill>
            </a:endParaRPr>
          </a:p>
          <a:p>
            <a:pPr algn="ctr"/>
            <a:r>
              <a:rPr lang="ru-RU" sz="1100" b="1" dirty="0" smtClean="0">
                <a:solidFill>
                  <a:schemeClr val="accent2">
                    <a:lumMod val="75000"/>
                  </a:schemeClr>
                </a:solidFill>
              </a:rPr>
              <a:t>Всероссийский научно-практический семинар </a:t>
            </a:r>
            <a:r>
              <a:rPr lang="ru-RU" sz="1000" b="1" dirty="0" smtClean="0">
                <a:solidFill>
                  <a:schemeClr val="accent2">
                    <a:lumMod val="75000"/>
                  </a:schemeClr>
                </a:solidFill>
              </a:rPr>
              <a:t>«Инновационные механизмы обеспечения доступного качественного дошкольного образования в муниципальных образовательных системах». (26.08.12-04.09.12г.)</a:t>
            </a:r>
          </a:p>
          <a:p>
            <a:pPr algn="ctr"/>
            <a:r>
              <a:rPr lang="ru-RU" sz="1000" b="1" dirty="0" smtClean="0">
                <a:solidFill>
                  <a:srgbClr val="C00000"/>
                </a:solidFill>
              </a:rPr>
              <a:t>Публикация статьи </a:t>
            </a:r>
            <a:r>
              <a:rPr lang="ru-RU" sz="1000" b="1" dirty="0" err="1" smtClean="0">
                <a:solidFill>
                  <a:srgbClr val="C00000"/>
                </a:solidFill>
              </a:rPr>
              <a:t>Ж.А.Сай</a:t>
            </a:r>
            <a:r>
              <a:rPr lang="ru-RU" sz="1000" b="1" dirty="0" smtClean="0">
                <a:solidFill>
                  <a:srgbClr val="C00000"/>
                </a:solidFill>
              </a:rPr>
              <a:t> - заведующего «Развитие детской одаренности в условиях ДОУ</a:t>
            </a:r>
          </a:p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14480" y="928669"/>
            <a:ext cx="1428760" cy="2214577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ТРЕНИНГ</a:t>
            </a:r>
          </a:p>
          <a:p>
            <a:pPr algn="ctr"/>
            <a:r>
              <a:rPr lang="ru-RU" sz="1100" b="1" dirty="0" smtClean="0">
                <a:solidFill>
                  <a:srgbClr val="0000FF"/>
                </a:solidFill>
              </a:rPr>
              <a:t>«Технологии </a:t>
            </a:r>
          </a:p>
          <a:p>
            <a:pPr algn="ctr"/>
            <a:r>
              <a:rPr lang="ru-RU" sz="1100" b="1" dirty="0" smtClean="0">
                <a:solidFill>
                  <a:srgbClr val="0000FF"/>
                </a:solidFill>
              </a:rPr>
              <a:t>реализации</a:t>
            </a:r>
          </a:p>
          <a:p>
            <a:pPr algn="ctr"/>
            <a:r>
              <a:rPr lang="ru-RU" sz="1100" b="1" dirty="0" smtClean="0">
                <a:solidFill>
                  <a:srgbClr val="0000FF"/>
                </a:solidFill>
              </a:rPr>
              <a:t> </a:t>
            </a:r>
            <a:r>
              <a:rPr lang="ru-RU" sz="1100" b="1" dirty="0" err="1" smtClean="0">
                <a:solidFill>
                  <a:srgbClr val="0000FF"/>
                </a:solidFill>
              </a:rPr>
              <a:t>предшкольного</a:t>
            </a:r>
            <a:r>
              <a:rPr lang="ru-RU" sz="1100" b="1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ru-RU" sz="1100" b="1" dirty="0" smtClean="0">
                <a:solidFill>
                  <a:srgbClr val="0000FF"/>
                </a:solidFill>
              </a:rPr>
              <a:t>образования</a:t>
            </a:r>
          </a:p>
          <a:p>
            <a:pPr algn="ctr"/>
            <a:r>
              <a:rPr lang="ru-RU" sz="1100" b="1" dirty="0" smtClean="0">
                <a:solidFill>
                  <a:srgbClr val="0000FF"/>
                </a:solidFill>
              </a:rPr>
              <a:t>   средствами  УМК </a:t>
            </a:r>
          </a:p>
          <a:p>
            <a:pPr algn="ctr"/>
            <a:r>
              <a:rPr lang="ru-RU" sz="1100" b="1" dirty="0" smtClean="0">
                <a:solidFill>
                  <a:srgbClr val="0000FF"/>
                </a:solidFill>
              </a:rPr>
              <a:t>«</a:t>
            </a:r>
            <a:r>
              <a:rPr lang="ru-RU" sz="1100" b="1" dirty="0" err="1" smtClean="0">
                <a:solidFill>
                  <a:srgbClr val="0000FF"/>
                </a:solidFill>
              </a:rPr>
              <a:t>Предшкола</a:t>
            </a:r>
            <a:r>
              <a:rPr lang="ru-RU" sz="1100" b="1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ru-RU" sz="1100" b="1" dirty="0" smtClean="0">
                <a:solidFill>
                  <a:srgbClr val="0000FF"/>
                </a:solidFill>
              </a:rPr>
              <a:t>нового поколения» </a:t>
            </a:r>
          </a:p>
          <a:p>
            <a:pPr algn="ctr"/>
            <a:r>
              <a:rPr lang="ru-RU" sz="1100" b="1" dirty="0" smtClean="0">
                <a:solidFill>
                  <a:srgbClr val="0000FF"/>
                </a:solidFill>
              </a:rPr>
              <a:t>(декабрь 2011)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285984" y="3643314"/>
            <a:ext cx="1357322" cy="200026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accent2">
                    <a:lumMod val="75000"/>
                  </a:schemeClr>
                </a:solidFill>
              </a:rPr>
              <a:t>Информационный</a:t>
            </a:r>
          </a:p>
          <a:p>
            <a:pPr algn="ctr"/>
            <a:r>
              <a:rPr lang="ru-RU" sz="1100" b="1" dirty="0" smtClean="0">
                <a:solidFill>
                  <a:schemeClr val="accent2">
                    <a:lumMod val="75000"/>
                  </a:schemeClr>
                </a:solidFill>
              </a:rPr>
              <a:t>СЕМИНАР</a:t>
            </a:r>
          </a:p>
          <a:p>
            <a:pPr algn="ctr"/>
            <a:r>
              <a:rPr lang="ru-RU" sz="1100" b="1" dirty="0" smtClean="0">
                <a:solidFill>
                  <a:srgbClr val="0000CC"/>
                </a:solidFill>
              </a:rPr>
              <a:t>«Организация </a:t>
            </a:r>
          </a:p>
          <a:p>
            <a:pPr algn="ctr"/>
            <a:r>
              <a:rPr lang="ru-RU" sz="1100" b="1" dirty="0" smtClean="0">
                <a:solidFill>
                  <a:srgbClr val="0000CC"/>
                </a:solidFill>
              </a:rPr>
              <a:t>деятельности </a:t>
            </a:r>
          </a:p>
          <a:p>
            <a:pPr algn="ctr"/>
            <a:r>
              <a:rPr lang="ru-RU" sz="1100" b="1" dirty="0" smtClean="0">
                <a:solidFill>
                  <a:srgbClr val="0000CC"/>
                </a:solidFill>
              </a:rPr>
              <a:t>базовых площадок»</a:t>
            </a:r>
          </a:p>
          <a:p>
            <a:pPr algn="ctr"/>
            <a:r>
              <a:rPr lang="ru-RU" sz="1100" b="1" dirty="0" smtClean="0">
                <a:solidFill>
                  <a:srgbClr val="0000CC"/>
                </a:solidFill>
              </a:rPr>
              <a:t>для руководителей и педагогов </a:t>
            </a:r>
          </a:p>
          <a:p>
            <a:pPr algn="ctr"/>
            <a:r>
              <a:rPr lang="ru-RU" sz="1100" b="1" dirty="0" smtClean="0">
                <a:solidFill>
                  <a:srgbClr val="0000CC"/>
                </a:solidFill>
              </a:rPr>
              <a:t>разных типов ОУ</a:t>
            </a:r>
          </a:p>
          <a:p>
            <a:pPr algn="ctr"/>
            <a:r>
              <a:rPr lang="ru-RU" sz="1100" b="1" dirty="0" smtClean="0">
                <a:solidFill>
                  <a:srgbClr val="0000CC"/>
                </a:solidFill>
              </a:rPr>
              <a:t> (30.09.2011) –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929058" y="3571876"/>
            <a:ext cx="1785950" cy="2071702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ТРЕНИНГ</a:t>
            </a:r>
          </a:p>
          <a:p>
            <a:pPr algn="ctr"/>
            <a:r>
              <a:rPr lang="ru-RU" sz="1050" b="1" dirty="0" smtClean="0">
                <a:solidFill>
                  <a:srgbClr val="0000FF"/>
                </a:solidFill>
              </a:rPr>
              <a:t>«Реализация современного педагогического инструментария</a:t>
            </a:r>
          </a:p>
          <a:p>
            <a:pPr algn="ctr"/>
            <a:r>
              <a:rPr lang="ru-RU" sz="1050" b="1" dirty="0" smtClean="0">
                <a:solidFill>
                  <a:srgbClr val="0000FF"/>
                </a:solidFill>
              </a:rPr>
              <a:t> -электронного пособия в работе со старшими дошкольниками </a:t>
            </a:r>
          </a:p>
          <a:p>
            <a:pPr algn="ctr"/>
            <a:r>
              <a:rPr lang="ru-RU" sz="1050" b="1" dirty="0" smtClean="0">
                <a:solidFill>
                  <a:srgbClr val="0000FF"/>
                </a:solidFill>
              </a:rPr>
              <a:t>в рамках УМК «</a:t>
            </a:r>
            <a:r>
              <a:rPr lang="ru-RU" sz="1050" b="1" dirty="0" err="1" smtClean="0">
                <a:solidFill>
                  <a:srgbClr val="0000FF"/>
                </a:solidFill>
              </a:rPr>
              <a:t>Предшкола</a:t>
            </a:r>
            <a:r>
              <a:rPr lang="ru-RU" sz="1050" b="1" dirty="0" smtClean="0">
                <a:solidFill>
                  <a:srgbClr val="0000FF"/>
                </a:solidFill>
              </a:rPr>
              <a:t> нового </a:t>
            </a:r>
          </a:p>
          <a:p>
            <a:pPr algn="ctr"/>
            <a:r>
              <a:rPr lang="ru-RU" sz="1050" b="1" dirty="0" smtClean="0">
                <a:solidFill>
                  <a:srgbClr val="0000FF"/>
                </a:solidFill>
              </a:rPr>
              <a:t>поколения» (декабрь 2011)</a:t>
            </a:r>
            <a:endParaRPr lang="ru-RU" sz="1050" b="1" dirty="0">
              <a:solidFill>
                <a:srgbClr val="0000FF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58148" y="1142984"/>
            <a:ext cx="1142976" cy="214314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accent2">
                    <a:lumMod val="75000"/>
                  </a:schemeClr>
                </a:solidFill>
              </a:rPr>
              <a:t>Авторские семинары И.А. Лыковой,</a:t>
            </a:r>
          </a:p>
          <a:p>
            <a:pPr algn="ctr"/>
            <a:r>
              <a:rPr lang="ru-RU" sz="1100" b="1" dirty="0" smtClean="0">
                <a:solidFill>
                  <a:schemeClr val="accent2">
                    <a:lumMod val="75000"/>
                  </a:schemeClr>
                </a:solidFill>
              </a:rPr>
              <a:t> В.В. </a:t>
            </a:r>
            <a:r>
              <a:rPr lang="ru-RU" sz="1100" b="1" dirty="0" err="1" smtClean="0">
                <a:solidFill>
                  <a:schemeClr val="accent2">
                    <a:lumMod val="75000"/>
                  </a:schemeClr>
                </a:solidFill>
              </a:rPr>
              <a:t>Воскобовича</a:t>
            </a:r>
            <a:r>
              <a:rPr lang="ru-RU" sz="11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1100" b="1" dirty="0" err="1" smtClean="0">
                <a:solidFill>
                  <a:schemeClr val="accent2">
                    <a:lumMod val="75000"/>
                  </a:schemeClr>
                </a:solidFill>
              </a:rPr>
              <a:t>Н.Н.Ефименко</a:t>
            </a:r>
            <a:r>
              <a:rPr lang="ru-RU" sz="1100" b="1" dirty="0" smtClean="0">
                <a:solidFill>
                  <a:schemeClr val="accent2">
                    <a:lumMod val="75000"/>
                  </a:schemeClr>
                </a:solidFill>
              </a:rPr>
              <a:t>,  А.И.Бурениной</a:t>
            </a:r>
          </a:p>
          <a:p>
            <a:pPr algn="ctr"/>
            <a:endParaRPr lang="ru-RU" sz="1400" b="1" dirty="0">
              <a:solidFill>
                <a:srgbClr val="FFFF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286116" y="1071546"/>
            <a:ext cx="2428892" cy="235745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Международная 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научно-практическая конференция </a:t>
            </a:r>
            <a:r>
              <a:rPr lang="ru-RU" sz="1000" b="1" dirty="0" smtClean="0">
                <a:solidFill>
                  <a:srgbClr val="FF0000"/>
                </a:solidFill>
              </a:rPr>
              <a:t>«Инновационные механизмы обеспечения доступного качественного дошкольного образования в муниципальных образовательных системах»  (28-29.11.2012)</a:t>
            </a:r>
          </a:p>
          <a:p>
            <a:pPr algn="ctr"/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Представление опыта работы базовой площадки в  режиме презентации, </a:t>
            </a:r>
            <a:r>
              <a:rPr lang="ru-RU" sz="1000" b="1" dirty="0" smtClean="0">
                <a:solidFill>
                  <a:srgbClr val="C00000"/>
                </a:solidFill>
              </a:rPr>
              <a:t>Публикация статьи </a:t>
            </a:r>
            <a:r>
              <a:rPr lang="ru-RU" sz="1000" b="1" dirty="0" err="1" smtClean="0">
                <a:solidFill>
                  <a:srgbClr val="C00000"/>
                </a:solidFill>
              </a:rPr>
              <a:t>Ж.А.Сай</a:t>
            </a:r>
            <a:r>
              <a:rPr lang="ru-RU" sz="1000" b="1" dirty="0" smtClean="0">
                <a:solidFill>
                  <a:srgbClr val="C00000"/>
                </a:solidFill>
              </a:rPr>
              <a:t> – заведующего, Павловой Л.В. Педагога-психолога «Развитие детской одаренности в условиях ДОУ</a:t>
            </a:r>
          </a:p>
          <a:p>
            <a:pPr algn="ctr"/>
            <a:endParaRPr lang="ru-RU" sz="10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42844" y="3500438"/>
            <a:ext cx="1500198" cy="1057276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ГБОУ ДПО РО РИПК</a:t>
            </a:r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33" name="Стрелка вправо 32"/>
          <p:cNvSpPr/>
          <p:nvPr/>
        </p:nvSpPr>
        <p:spPr>
          <a:xfrm>
            <a:off x="1714480" y="3929066"/>
            <a:ext cx="42862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 rot="16367903">
            <a:off x="768947" y="3174880"/>
            <a:ext cx="335466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User\Desktop\фото конференция\DSC00315.JPG"/>
          <p:cNvPicPr>
            <a:picLocks noChangeAspect="1" noChangeArrowheads="1"/>
          </p:cNvPicPr>
          <p:nvPr/>
        </p:nvPicPr>
        <p:blipFill>
          <a:blip r:embed="rId2" cstate="print"/>
          <a:srcRect l="19048" t="28255"/>
          <a:stretch>
            <a:fillRect/>
          </a:stretch>
        </p:blipFill>
        <p:spPr bwMode="auto">
          <a:xfrm>
            <a:off x="7533621" y="4797152"/>
            <a:ext cx="1434827" cy="1143008"/>
          </a:xfrm>
          <a:prstGeom prst="round2Diag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User\Desktop\фото конференция\DSC00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84" y="3429001"/>
            <a:ext cx="1357302" cy="1128714"/>
          </a:xfrm>
          <a:prstGeom prst="round2Diag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2428860" y="5857892"/>
            <a:ext cx="5143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работы со стажерами подготовлено 73% педагогов ДОУ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Documents and Settings\1\Рабочий стол\Новая папка (3)\2012-06-04 10.41.58   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20791306">
            <a:off x="2683580" y="4174117"/>
            <a:ext cx="2320998" cy="18469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Documents and Settings\1\Рабочий стол\Новая папка (3)\2012-06-04 10.40.08   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686209">
            <a:off x="6160104" y="316399"/>
            <a:ext cx="2723195" cy="1764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20756672">
            <a:off x="267578" y="420205"/>
            <a:ext cx="2532586" cy="16304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5" descr="C:\Documents and Settings\1\Рабочий стол\Новая папка (3)\2012-06-04 11.55.54   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934799">
            <a:off x="5907648" y="4232201"/>
            <a:ext cx="2500330" cy="1776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285852" y="1785926"/>
            <a:ext cx="600079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Повышение квалификации стажеров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9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(тематика направления деятельности на стажировках, в соответствии с инновационным направление ДОУ)</a:t>
            </a:r>
            <a:endParaRPr lang="ru-RU" sz="9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83525"/>
              </p:ext>
            </p:extLst>
          </p:nvPr>
        </p:nvGraphicFramePr>
        <p:xfrm>
          <a:off x="539552" y="2708920"/>
          <a:ext cx="7858180" cy="1070294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930690"/>
                <a:gridCol w="2416015"/>
                <a:gridCol w="1511475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Тематика</a:t>
                      </a:r>
                      <a:endParaRPr lang="ru-RU" sz="1200" b="1" kern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Категория стажеров</a:t>
                      </a:r>
                      <a:endParaRPr lang="ru-RU" sz="1200" b="1" kern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Кол-во час.</a:t>
                      </a:r>
                      <a:endParaRPr lang="ru-RU" sz="1200" b="1" kern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Управление инновационной системой здоровьесберегающей деятельности в ДОУ</a:t>
                      </a:r>
                      <a:endParaRPr lang="ru-RU" sz="1200" kern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Руководители, заместители руководителей</a:t>
                      </a:r>
                      <a:endParaRPr lang="ru-RU" sz="1200" kern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endParaRPr lang="ru-RU" sz="1200" kern="140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  <a:p>
                      <a:pPr algn="ctr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40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 часов</a:t>
                      </a:r>
                      <a:endParaRPr lang="ru-RU" sz="1200" kern="140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Инновационные подходы к проектированию предметно-пространственной среды  в ДОУ.</a:t>
                      </a:r>
                      <a:endParaRPr lang="ru-RU" sz="1200" kern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endParaRPr lang="ru-RU" sz="1200" kern="14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  <a:p>
                      <a:pPr algn="ctr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Воспитатели, специалисты</a:t>
                      </a:r>
                      <a:endParaRPr lang="ru-RU" sz="1200" kern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endParaRPr lang="ru-RU" sz="1200" kern="14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  <a:p>
                      <a:pPr algn="ctr">
                        <a:lnSpc>
                          <a:spcPct val="11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 часов</a:t>
                      </a:r>
                      <a:endParaRPr lang="ru-RU" sz="1200" kern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Franklin Gothic Book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C:\Users\олеся\Desktop\фото стажеровочной площадки\P10006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21073246">
            <a:off x="272783" y="282871"/>
            <a:ext cx="1954701" cy="15623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85720" y="2143116"/>
            <a:ext cx="1857375" cy="12858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214546" y="1500174"/>
            <a:ext cx="6786546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Совместная деятельность с муниципальной образовательной системой, социальными партнерами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Городской семинар для руководителей и заместителей руководителей: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«Управление  системой развития детской одаренности в условиях ДОУ»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«Построение системы мониторинга качества образования ДОУ»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Августовская конференция «Опыт работы базовой площадки ДОУ» (сообщение в режиме презентации) - заведующий ДОУ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Городской семинар для руководителей и заместителей руководителей ДОУ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«Организация работы руководителя  по планированию деятельности ДОУ с учетом  ФГТ» зам.зав. по ВМР МДОУ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Городская конференция работников ДОУ  для родителей и общественности «Дошкольникам о Донском крае» (мастер-класс) – педагог-психолог, инструктор по физической культуре, учитель-логопед.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ГМО воспитателей групп раннего возраста – «Развитие сенсорных представлений у детей раннего возраста в разнообразных видах деятельности»- воспитатель МДОУ.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Участие в городской  тематической неделе «Организация дополнительного образования как условие развития творческих способностей ребенка – дошкольника» интегрированное занятие «Весенний вернисаж» - изостудия «Акварелька» -  воспитатели, специалисты.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День открытых дверей для родителей города: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Мастер-класс «развитие тонкой моторики рук у детей с речевыми нарушениями» - учитель-логопед.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психологический практикум «Подготовка малышей к детскому саду в условиях адаптации» - педагог-психолог;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Участие в  городской августовской конференции педагогических работников  «Создание условий для развития познавательных интересов, любознательности  в процессе наблюдений и практического экспериментирования». «Развитие творчества дошкольников в театрализованной деятельности» - воспитатели ДОУ;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«День предпринимателя» и презентации газеты «Детский квартал» - мастер-класс «Нестандартное оборудование для коррекции стопных нарушений в домашних условиях» - инструктор по физической культуре.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мастер-класс «Использование метафорических ассоциативных карт в работе с семьей» в рамках презентации городской газеты «Детский квартал» 2010г </a:t>
            </a:r>
            <a:r>
              <a:rPr kumimoji="0" lang="ru-RU" sz="900" b="0" i="0" u="none" strike="noStrike" cap="none" normalizeH="0" baseline="0" dirty="0" err="1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педегог-психолог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мастер-класс «Особый ребенок», «Особенности взаимодействия с «проблемными» детьми: проблемы и способы их преодоления», психологический практикумы «Профилактика эмоционального выгорания у педагогов», «Эффективный педагог» педагог-психолог и  другие мероприятия.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C:\Documents and Settings\1\Рабочий стол\Новая папка (3)\2012-06-06    3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28860" y="142852"/>
            <a:ext cx="1857388" cy="1357322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/>
          <p:cNvPicPr/>
          <p:nvPr/>
        </p:nvPicPr>
        <p:blipFill>
          <a:blip r:embed="rId8" cstate="print">
            <a:lum bright="26000" contrast="47000"/>
          </a:blip>
          <a:srcRect/>
          <a:stretch>
            <a:fillRect/>
          </a:stretch>
        </p:blipFill>
        <p:spPr bwMode="auto">
          <a:xfrm>
            <a:off x="6929454" y="142852"/>
            <a:ext cx="1957288" cy="12858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Рисунок 12" descr="C:\Documents and Settings\1\Рабочий стол\Новая папка (3)\2012-06-04 09.02.08    4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20843421">
            <a:off x="4357498" y="244701"/>
            <a:ext cx="2386714" cy="13115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Рисунок 13" descr="H:\DCIM\100MSDCF\DSC00219.JPG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7158" y="3500438"/>
            <a:ext cx="1785950" cy="12761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Left"/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ining-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training-01</Template>
  <TotalTime>1864</TotalTime>
  <Words>1436</Words>
  <Application>Microsoft Office PowerPoint</Application>
  <PresentationFormat>Экран (4:3)</PresentationFormat>
  <Paragraphs>172</Paragraphs>
  <Slides>10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training-01</vt:lpstr>
      <vt:lpstr>PaperPort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xxx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hobbitPC</dc:creator>
  <cp:lastModifiedBy>1</cp:lastModifiedBy>
  <cp:revision>120</cp:revision>
  <dcterms:created xsi:type="dcterms:W3CDTF">2012-08-16T06:28:47Z</dcterms:created>
  <dcterms:modified xsi:type="dcterms:W3CDTF">2013-02-13T17:08:13Z</dcterms:modified>
</cp:coreProperties>
</file>