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84" r:id="rId7"/>
    <p:sldId id="258" r:id="rId8"/>
    <p:sldId id="262" r:id="rId9"/>
    <p:sldId id="267" r:id="rId10"/>
    <p:sldId id="28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58D"/>
    <a:srgbClr val="808080"/>
    <a:srgbClr val="FCFCFC"/>
    <a:srgbClr val="E8E8E8"/>
    <a:srgbClr val="FFD84B"/>
    <a:srgbClr val="FFFFFF"/>
    <a:srgbClr val="CC3300"/>
    <a:srgbClr val="FFC3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 varScale="1">
        <p:scale>
          <a:sx n="84" d="100"/>
          <a:sy n="84" d="100"/>
        </p:scale>
        <p:origin x="-4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8AE56A-9A3C-4E3F-A0B7-73659F389D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06DE5B-ED5E-4F2F-A6E7-D264CB8F18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415BD0-49EB-43BD-8E2A-7D49A620A998}" type="slidenum">
              <a:rPr lang="en-US"/>
              <a:pPr/>
              <a:t>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732082-5D27-4D97-9950-9E75A053EC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02C6-AD84-4A7F-AB0A-AC9B1BD0B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85CBC-F712-49E8-8B61-6EFB0CCBF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407486-2ABC-41A7-BFA6-1D8A666C7F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4B3F139-E5DD-4186-9725-4AB313D363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8E9B0E-9D1B-4F75-9F47-60EDA720A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430C-F847-417E-993A-708F960D9B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F2A2F-ADCE-4BE4-9158-AA492C2A0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2894258-861E-46F1-B6FC-D57D64008B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B6C8-C90B-465B-9D5A-8E7252C7F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396B-E37C-4F22-80BD-4D56A25C2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EA23-8386-418A-AFC2-C2E6282CC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364F-6B69-4AC6-987E-4E4D1308B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B2CCDA-C46B-44C7-9D5F-F2A5AE22C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" y="1970088"/>
            <a:ext cx="82296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>
                <a:solidFill>
                  <a:srgbClr val="000000"/>
                </a:solidFill>
              </a:rPr>
              <a:t>Совещание для руководителей МДОУ детских садов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/>
              <a:t>адачи </a:t>
            </a:r>
            <a:br>
              <a:rPr lang="ru-RU" dirty="0" smtClean="0"/>
            </a:br>
            <a:r>
              <a:rPr lang="ru-RU" dirty="0" smtClean="0"/>
              <a:t>на новый учебный год</a:t>
            </a:r>
            <a:br>
              <a:rPr lang="ru-RU" dirty="0" smtClean="0"/>
            </a:br>
            <a:r>
              <a:rPr lang="ru-RU" dirty="0" smtClean="0"/>
              <a:t>2010-2011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15.09.2010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57422" y="4572008"/>
            <a:ext cx="63579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Реализация мероприятий городской долгосрочной целевой программы «Развитие новых форм дошкольного образования и расширение сети дошкольных образовательных учреждений города Новочеркасска на 2011-2013 г.г.»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596" y="714356"/>
            <a:ext cx="8458200" cy="32861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latin typeface="Georgia" pitchFamily="18" charset="0"/>
              </a:rPr>
              <a:t>Заинтересованных лиц, спонсоров, </a:t>
            </a:r>
            <a:br>
              <a:rPr lang="ru-RU" sz="4400" b="1" i="1" dirty="0" smtClean="0">
                <a:latin typeface="Georgia" pitchFamily="18" charset="0"/>
              </a:rPr>
            </a:br>
            <a:r>
              <a:rPr lang="ru-RU" sz="4400" b="1" i="1" dirty="0" smtClean="0">
                <a:latin typeface="Georgia" pitchFamily="18" charset="0"/>
              </a:rPr>
              <a:t>меценатов </a:t>
            </a:r>
            <a:br>
              <a:rPr lang="ru-RU" sz="4400" b="1" i="1" dirty="0" smtClean="0">
                <a:latin typeface="Georgia" pitchFamily="18" charset="0"/>
              </a:rPr>
            </a:br>
            <a:r>
              <a:rPr lang="ru-RU" sz="4400" b="1" i="1" dirty="0" smtClean="0">
                <a:latin typeface="Georgia" pitchFamily="18" charset="0"/>
              </a:rPr>
              <a:t>приглашаем к сотрудничеству</a:t>
            </a:r>
            <a:endParaRPr lang="en-US" sz="4400" b="1" i="1" dirty="0">
              <a:latin typeface="Georgia" pitchFamily="18" charset="0"/>
            </a:endParaRP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5720" y="5357826"/>
            <a:ext cx="8458200" cy="914400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Управление образования Администрации города Новочеркасска,</a:t>
            </a:r>
          </a:p>
          <a:p>
            <a:pPr algn="ctr"/>
            <a:r>
              <a:rPr lang="ru-RU" dirty="0" smtClean="0"/>
              <a:t>Сентябрь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Oval 2"/>
          <p:cNvSpPr>
            <a:spLocks noChangeArrowheads="1"/>
          </p:cNvSpPr>
          <p:nvPr/>
        </p:nvSpPr>
        <p:spPr bwMode="gray">
          <a:xfrm flipV="1">
            <a:off x="1142976" y="6072206"/>
            <a:ext cx="3306762" cy="487362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gray">
          <a:xfrm flipV="1">
            <a:off x="4572000" y="6000768"/>
            <a:ext cx="3305175" cy="485775"/>
          </a:xfrm>
          <a:prstGeom prst="ellipse">
            <a:avLst/>
          </a:prstGeom>
          <a:solidFill>
            <a:schemeClr val="hlink">
              <a:alpha val="5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922338" y="325438"/>
            <a:ext cx="7764462" cy="927100"/>
          </a:xfrm>
        </p:spPr>
        <p:txBody>
          <a:bodyPr/>
          <a:lstStyle/>
          <a:p>
            <a:r>
              <a:rPr lang="ru-RU" sz="3200" dirty="0" smtClean="0"/>
              <a:t>Срок исполнения – конец сентября</a:t>
            </a:r>
            <a:endParaRPr lang="en-US" sz="3200" dirty="0">
              <a:solidFill>
                <a:schemeClr val="accent1"/>
              </a:solidFill>
            </a:endParaRPr>
          </a:p>
        </p:txBody>
      </p: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1214414" y="2285992"/>
            <a:ext cx="3111499" cy="3595688"/>
            <a:chOff x="720" y="1673"/>
            <a:chExt cx="1960" cy="2265"/>
          </a:xfrm>
        </p:grpSpPr>
        <p:sp>
          <p:nvSpPr>
            <p:cNvPr id="57350" name="Rectangle 6"/>
            <p:cNvSpPr>
              <a:spLocks noChangeArrowheads="1"/>
            </p:cNvSpPr>
            <p:nvPr/>
          </p:nvSpPr>
          <p:spPr bwMode="gray">
            <a:xfrm>
              <a:off x="2367" y="1675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gray">
            <a:xfrm>
              <a:off x="940" y="1673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2" name="AutoShape 8"/>
            <p:cNvSpPr>
              <a:spLocks noChangeArrowheads="1"/>
            </p:cNvSpPr>
            <p:nvPr/>
          </p:nvSpPr>
          <p:spPr bwMode="gray">
            <a:xfrm>
              <a:off x="723" y="1798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en-US" sz="1600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 smtClean="0">
                  <a:solidFill>
                    <a:srgbClr val="F8F8F8"/>
                  </a:solidFill>
                </a:rPr>
                <a:t>Город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57353" name="AutoShape 9"/>
            <p:cNvSpPr>
              <a:spLocks noChangeArrowheads="1"/>
            </p:cNvSpPr>
            <p:nvPr/>
          </p:nvSpPr>
          <p:spPr bwMode="gray">
            <a:xfrm>
              <a:off x="723" y="2134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5921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ru-RU" sz="1600" b="1" dirty="0" smtClean="0">
                  <a:solidFill>
                    <a:srgbClr val="F8F8F8"/>
                  </a:solidFill>
                </a:rPr>
                <a:t>Октябрьский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57354" name="AutoShape 10"/>
            <p:cNvSpPr>
              <a:spLocks noChangeArrowheads="1"/>
            </p:cNvSpPr>
            <p:nvPr/>
          </p:nvSpPr>
          <p:spPr bwMode="gray">
            <a:xfrm>
              <a:off x="723" y="2470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 err="1" smtClean="0">
                  <a:solidFill>
                    <a:srgbClr val="F8F8F8"/>
                  </a:solidFill>
                </a:rPr>
                <a:t>Черемушки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57355" name="AutoShape 11"/>
            <p:cNvSpPr>
              <a:spLocks noChangeArrowheads="1"/>
            </p:cNvSpPr>
            <p:nvPr/>
          </p:nvSpPr>
          <p:spPr bwMode="gray">
            <a:xfrm>
              <a:off x="723" y="2806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5921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 smtClean="0">
                  <a:solidFill>
                    <a:srgbClr val="F8F8F8"/>
                  </a:solidFill>
                </a:rPr>
                <a:t>Молодежный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57356" name="AutoShape 12"/>
            <p:cNvSpPr>
              <a:spLocks noChangeArrowheads="1"/>
            </p:cNvSpPr>
            <p:nvPr/>
          </p:nvSpPr>
          <p:spPr bwMode="gray">
            <a:xfrm>
              <a:off x="723" y="3142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ru-RU" sz="1600" b="1" dirty="0" smtClean="0">
                  <a:solidFill>
                    <a:srgbClr val="F8F8F8"/>
                  </a:solidFill>
                </a:rPr>
                <a:t>Донской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24" name="AutoShape 12"/>
            <p:cNvSpPr>
              <a:spLocks noChangeArrowheads="1"/>
            </p:cNvSpPr>
            <p:nvPr/>
          </p:nvSpPr>
          <p:spPr bwMode="gray">
            <a:xfrm>
              <a:off x="720" y="3698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ru-RU" sz="1600" b="1" dirty="0" err="1" smtClean="0">
                  <a:solidFill>
                    <a:srgbClr val="F8F8F8"/>
                  </a:solidFill>
                </a:rPr>
                <a:t>Хотунок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26" name="AutoShape 12"/>
            <p:cNvSpPr>
              <a:spLocks noChangeArrowheads="1"/>
            </p:cNvSpPr>
            <p:nvPr/>
          </p:nvSpPr>
          <p:spPr bwMode="gray">
            <a:xfrm>
              <a:off x="720" y="3432"/>
              <a:ext cx="1957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ru-RU" sz="1600" b="1" dirty="0" err="1" smtClean="0">
                  <a:solidFill>
                    <a:srgbClr val="F8F8F8"/>
                  </a:solidFill>
                </a:rPr>
                <a:t>Соцгород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</p:grp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1273175" y="1303338"/>
            <a:ext cx="6553200" cy="866775"/>
          </a:xfrm>
          <a:prstGeom prst="roundRect">
            <a:avLst>
              <a:gd name="adj" fmla="val 16667"/>
            </a:avLst>
          </a:prstGeom>
          <a:noFill/>
          <a:ln w="19050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Развитие моделей государственно-общественного управления: 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</a:rPr>
              <a:t>создание попечительских советов, Советов ДОУ и </a:t>
            </a:r>
            <a:r>
              <a:rPr lang="ru-RU" dirty="0" err="1" smtClean="0">
                <a:solidFill>
                  <a:srgbClr val="000000"/>
                </a:solidFill>
              </a:rPr>
              <a:t>др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57358" name="Group 14"/>
          <p:cNvGrpSpPr>
            <a:grpSpLocks/>
          </p:cNvGrpSpPr>
          <p:nvPr/>
        </p:nvGrpSpPr>
        <p:grpSpPr bwMode="auto">
          <a:xfrm>
            <a:off x="4643438" y="2285992"/>
            <a:ext cx="3216275" cy="3595686"/>
            <a:chOff x="2925" y="1670"/>
            <a:chExt cx="2026" cy="2265"/>
          </a:xfrm>
        </p:grpSpPr>
        <p:sp>
          <p:nvSpPr>
            <p:cNvPr id="57359" name="Rectangle 15"/>
            <p:cNvSpPr>
              <a:spLocks noChangeArrowheads="1"/>
            </p:cNvSpPr>
            <p:nvPr/>
          </p:nvSpPr>
          <p:spPr bwMode="gray">
            <a:xfrm>
              <a:off x="4661" y="1670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gray">
            <a:xfrm>
              <a:off x="3154" y="1675"/>
              <a:ext cx="76" cy="193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921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1" name="AutoShape 17"/>
            <p:cNvSpPr>
              <a:spLocks noChangeArrowheads="1"/>
            </p:cNvSpPr>
            <p:nvPr/>
          </p:nvSpPr>
          <p:spPr bwMode="gray">
            <a:xfrm>
              <a:off x="2941" y="1801"/>
              <a:ext cx="2010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en-US" sz="1600" dirty="0">
                  <a:solidFill>
                    <a:srgbClr val="F8F8F8"/>
                  </a:solidFill>
                </a:rPr>
                <a:t> </a:t>
              </a:r>
              <a:r>
                <a:rPr lang="ru-RU" sz="1600" dirty="0" smtClean="0">
                  <a:solidFill>
                    <a:srgbClr val="F8F8F8"/>
                  </a:solidFill>
                </a:rPr>
                <a:t>№№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57362" name="AutoShape 18"/>
            <p:cNvSpPr>
              <a:spLocks noChangeArrowheads="1"/>
            </p:cNvSpPr>
            <p:nvPr/>
          </p:nvSpPr>
          <p:spPr bwMode="gray">
            <a:xfrm>
              <a:off x="2941" y="2137"/>
              <a:ext cx="2010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59216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 smtClean="0">
                  <a:solidFill>
                    <a:srgbClr val="F8F8F8"/>
                  </a:solidFill>
                </a:rPr>
                <a:t>№№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57363" name="AutoShape 19"/>
            <p:cNvSpPr>
              <a:spLocks noChangeArrowheads="1"/>
            </p:cNvSpPr>
            <p:nvPr/>
          </p:nvSpPr>
          <p:spPr bwMode="gray">
            <a:xfrm>
              <a:off x="2941" y="2473"/>
              <a:ext cx="2010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 smtClean="0">
                  <a:solidFill>
                    <a:srgbClr val="F8F8F8"/>
                  </a:solidFill>
                </a:rPr>
                <a:t>№№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57364" name="AutoShape 20"/>
            <p:cNvSpPr>
              <a:spLocks noChangeArrowheads="1"/>
            </p:cNvSpPr>
            <p:nvPr/>
          </p:nvSpPr>
          <p:spPr bwMode="gray">
            <a:xfrm>
              <a:off x="2941" y="2809"/>
              <a:ext cx="2010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59216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9216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 smtClean="0">
                  <a:solidFill>
                    <a:srgbClr val="F8F8F8"/>
                  </a:solidFill>
                </a:rPr>
                <a:t>№№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57365" name="AutoShape 21"/>
            <p:cNvSpPr>
              <a:spLocks noChangeArrowheads="1"/>
            </p:cNvSpPr>
            <p:nvPr/>
          </p:nvSpPr>
          <p:spPr bwMode="gray">
            <a:xfrm>
              <a:off x="2941" y="3145"/>
              <a:ext cx="2010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 smtClean="0">
                  <a:solidFill>
                    <a:srgbClr val="F8F8F8"/>
                  </a:solidFill>
                </a:rPr>
                <a:t>№№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27" name="AutoShape 21"/>
            <p:cNvSpPr>
              <a:spLocks noChangeArrowheads="1"/>
            </p:cNvSpPr>
            <p:nvPr/>
          </p:nvSpPr>
          <p:spPr bwMode="gray">
            <a:xfrm>
              <a:off x="2925" y="3432"/>
              <a:ext cx="2010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en-US" sz="1600" b="1" dirty="0">
                  <a:solidFill>
                    <a:srgbClr val="F8F8F8"/>
                  </a:solidFill>
                </a:rPr>
                <a:t> </a:t>
              </a:r>
              <a:r>
                <a:rPr lang="ru-RU" sz="1600" b="1" dirty="0" smtClean="0">
                  <a:solidFill>
                    <a:srgbClr val="F8F8F8"/>
                  </a:solidFill>
                </a:rPr>
                <a:t>№№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29" name="AutoShape 21"/>
            <p:cNvSpPr>
              <a:spLocks noChangeArrowheads="1"/>
            </p:cNvSpPr>
            <p:nvPr/>
          </p:nvSpPr>
          <p:spPr bwMode="gray">
            <a:xfrm>
              <a:off x="2925" y="3695"/>
              <a:ext cx="2010" cy="240"/>
            </a:xfrm>
            <a:prstGeom prst="roundRect">
              <a:avLst>
                <a:gd name="adj" fmla="val 7574"/>
              </a:avLst>
            </a:prstGeom>
            <a:gradFill rotWithShape="1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8575" cap="rnd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ru-RU" sz="1600" b="1" dirty="0" smtClean="0">
                  <a:solidFill>
                    <a:srgbClr val="F8F8F8"/>
                  </a:solidFill>
                </a:rPr>
                <a:t>№№</a:t>
              </a:r>
              <a:endParaRPr lang="en-US" sz="1600" b="1" dirty="0">
                <a:solidFill>
                  <a:srgbClr val="F8F8F8"/>
                </a:solidFill>
              </a:endParaRPr>
            </a:p>
          </p:txBody>
        </p:sp>
      </p:grpSp>
      <p:sp>
        <p:nvSpPr>
          <p:cNvPr id="57366" name="Rectangle 22"/>
          <p:cNvSpPr>
            <a:spLocks noChangeArrowheads="1"/>
          </p:cNvSpPr>
          <p:nvPr/>
        </p:nvSpPr>
        <p:spPr bwMode="black">
          <a:xfrm>
            <a:off x="2000232" y="6072206"/>
            <a:ext cx="91903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Всего: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black">
          <a:xfrm>
            <a:off x="5643570" y="6072206"/>
            <a:ext cx="91903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Всего: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9271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Открытие  консультативных психолого-педагогических мини-центров для детей, не посещающих детский сад, и их родителей</a:t>
            </a:r>
            <a:endParaRPr lang="en-US" sz="2000" dirty="0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black">
          <a:xfrm>
            <a:off x="4776788" y="2439988"/>
            <a:ext cx="4010054" cy="14804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sz="2400" b="1" dirty="0" smtClean="0">
                <a:solidFill>
                  <a:srgbClr val="B10303"/>
                </a:solidFill>
              </a:rPr>
              <a:t>От 2 мес. до 1,5 лет</a:t>
            </a:r>
            <a:endParaRPr lang="en-US" sz="2400" b="1" dirty="0">
              <a:solidFill>
                <a:srgbClr val="B10303"/>
              </a:solidFill>
            </a:endParaRPr>
          </a:p>
          <a:p>
            <a:pPr eaLnBrk="0" hangingPunct="0">
              <a:lnSpc>
                <a:spcPct val="110000"/>
              </a:lnSpc>
            </a:pPr>
            <a:endParaRPr lang="en-US" sz="1000" b="1" dirty="0">
              <a:solidFill>
                <a:srgbClr val="B10303"/>
              </a:solidFill>
            </a:endParaRPr>
          </a:p>
          <a:p>
            <a:pPr eaLnBrk="0" hangingPunct="0">
              <a:lnSpc>
                <a:spcPct val="110000"/>
              </a:lnSpc>
            </a:pPr>
            <a:r>
              <a:rPr lang="ru-RU" sz="1600" dirty="0" smtClean="0">
                <a:solidFill>
                  <a:srgbClr val="000000"/>
                </a:solidFill>
              </a:rPr>
              <a:t>Создание ТГ по разработке пакета документов для функционирования этих мини-центров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4627563" y="2279650"/>
            <a:ext cx="4762" cy="3095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gray">
          <a:xfrm rot="2692993">
            <a:off x="933762" y="2069654"/>
            <a:ext cx="3449637" cy="3463925"/>
          </a:xfrm>
          <a:custGeom>
            <a:avLst/>
            <a:gdLst>
              <a:gd name="G0" fmla="+- 6950 0 0"/>
              <a:gd name="G1" fmla="+- -8829789 0 0"/>
              <a:gd name="G2" fmla="+- 0 0 -8829789"/>
              <a:gd name="T0" fmla="*/ 0 256 1"/>
              <a:gd name="T1" fmla="*/ 180 256 1"/>
              <a:gd name="G3" fmla="+- -8829789 T0 T1"/>
              <a:gd name="T2" fmla="*/ 0 256 1"/>
              <a:gd name="T3" fmla="*/ 90 256 1"/>
              <a:gd name="G4" fmla="+- -8829789 T2 T3"/>
              <a:gd name="G5" fmla="*/ G4 2 1"/>
              <a:gd name="T4" fmla="*/ 90 256 1"/>
              <a:gd name="T5" fmla="*/ 0 256 1"/>
              <a:gd name="G6" fmla="+- -8829789 T4 T5"/>
              <a:gd name="G7" fmla="*/ G6 2 1"/>
              <a:gd name="G8" fmla="abs -88297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50"/>
              <a:gd name="G18" fmla="*/ 6950 1 2"/>
              <a:gd name="G19" fmla="+- G18 5400 0"/>
              <a:gd name="G20" fmla="cos G19 -8829789"/>
              <a:gd name="G21" fmla="sin G19 -8829789"/>
              <a:gd name="G22" fmla="+- G20 10800 0"/>
              <a:gd name="G23" fmla="+- G21 10800 0"/>
              <a:gd name="G24" fmla="+- 10800 0 G20"/>
              <a:gd name="G25" fmla="+- 6950 10800 0"/>
              <a:gd name="G26" fmla="?: G9 G17 G25"/>
              <a:gd name="G27" fmla="?: G9 0 21600"/>
              <a:gd name="G28" fmla="cos 10800 -8829789"/>
              <a:gd name="G29" fmla="sin 10800 -8829789"/>
              <a:gd name="G30" fmla="sin 6950 -8829789"/>
              <a:gd name="G31" fmla="+- G28 10800 0"/>
              <a:gd name="G32" fmla="+- G29 10800 0"/>
              <a:gd name="G33" fmla="+- G30 10800 0"/>
              <a:gd name="G34" fmla="?: G4 0 G31"/>
              <a:gd name="G35" fmla="?: -8829789 G34 0"/>
              <a:gd name="G36" fmla="?: G6 G35 G31"/>
              <a:gd name="G37" fmla="+- 21600 0 G36"/>
              <a:gd name="G38" fmla="?: G4 0 G33"/>
              <a:gd name="G39" fmla="?: -88297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53 w 21600"/>
              <a:gd name="T15" fmla="*/ 4495 h 21600"/>
              <a:gd name="T16" fmla="*/ 10800 w 21600"/>
              <a:gd name="T17" fmla="*/ 3850 h 21600"/>
              <a:gd name="T18" fmla="*/ 17047 w 21600"/>
              <a:gd name="T19" fmla="*/ 44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908" y="5862"/>
                </a:moveTo>
                <a:cubicBezTo>
                  <a:pt x="7210" y="4573"/>
                  <a:pt x="8968" y="3849"/>
                  <a:pt x="10800" y="3850"/>
                </a:cubicBezTo>
                <a:cubicBezTo>
                  <a:pt x="12631" y="3850"/>
                  <a:pt x="14389" y="4573"/>
                  <a:pt x="15691" y="5862"/>
                </a:cubicBezTo>
                <a:lnTo>
                  <a:pt x="18400" y="3127"/>
                </a:lnTo>
                <a:cubicBezTo>
                  <a:pt x="16378" y="1124"/>
                  <a:pt x="13646" y="-1"/>
                  <a:pt x="10799" y="0"/>
                </a:cubicBezTo>
                <a:cubicBezTo>
                  <a:pt x="7953" y="0"/>
                  <a:pt x="5221" y="1124"/>
                  <a:pt x="3199" y="3127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3725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Bottom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gray">
          <a:xfrm rot="18892993">
            <a:off x="862344" y="1998196"/>
            <a:ext cx="3449637" cy="3463925"/>
          </a:xfrm>
          <a:custGeom>
            <a:avLst/>
            <a:gdLst>
              <a:gd name="G0" fmla="+- 6950 0 0"/>
              <a:gd name="G1" fmla="+- -8829789 0 0"/>
              <a:gd name="G2" fmla="+- 0 0 -8829789"/>
              <a:gd name="T0" fmla="*/ 0 256 1"/>
              <a:gd name="T1" fmla="*/ 180 256 1"/>
              <a:gd name="G3" fmla="+- -8829789 T0 T1"/>
              <a:gd name="T2" fmla="*/ 0 256 1"/>
              <a:gd name="T3" fmla="*/ 90 256 1"/>
              <a:gd name="G4" fmla="+- -8829789 T2 T3"/>
              <a:gd name="G5" fmla="*/ G4 2 1"/>
              <a:gd name="T4" fmla="*/ 90 256 1"/>
              <a:gd name="T5" fmla="*/ 0 256 1"/>
              <a:gd name="G6" fmla="+- -8829789 T4 T5"/>
              <a:gd name="G7" fmla="*/ G6 2 1"/>
              <a:gd name="G8" fmla="abs -88297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50"/>
              <a:gd name="G18" fmla="*/ 6950 1 2"/>
              <a:gd name="G19" fmla="+- G18 5400 0"/>
              <a:gd name="G20" fmla="cos G19 -8829789"/>
              <a:gd name="G21" fmla="sin G19 -8829789"/>
              <a:gd name="G22" fmla="+- G20 10800 0"/>
              <a:gd name="G23" fmla="+- G21 10800 0"/>
              <a:gd name="G24" fmla="+- 10800 0 G20"/>
              <a:gd name="G25" fmla="+- 6950 10800 0"/>
              <a:gd name="G26" fmla="?: G9 G17 G25"/>
              <a:gd name="G27" fmla="?: G9 0 21600"/>
              <a:gd name="G28" fmla="cos 10800 -8829789"/>
              <a:gd name="G29" fmla="sin 10800 -8829789"/>
              <a:gd name="G30" fmla="sin 6950 -8829789"/>
              <a:gd name="G31" fmla="+- G28 10800 0"/>
              <a:gd name="G32" fmla="+- G29 10800 0"/>
              <a:gd name="G33" fmla="+- G30 10800 0"/>
              <a:gd name="G34" fmla="?: G4 0 G31"/>
              <a:gd name="G35" fmla="?: -8829789 G34 0"/>
              <a:gd name="G36" fmla="?: G6 G35 G31"/>
              <a:gd name="G37" fmla="+- 21600 0 G36"/>
              <a:gd name="G38" fmla="?: G4 0 G33"/>
              <a:gd name="G39" fmla="?: -88297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53 w 21600"/>
              <a:gd name="T15" fmla="*/ 4495 h 21600"/>
              <a:gd name="T16" fmla="*/ 10800 w 21600"/>
              <a:gd name="T17" fmla="*/ 3850 h 21600"/>
              <a:gd name="T18" fmla="*/ 17047 w 21600"/>
              <a:gd name="T19" fmla="*/ 44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908" y="5862"/>
                </a:moveTo>
                <a:cubicBezTo>
                  <a:pt x="7210" y="4573"/>
                  <a:pt x="8968" y="3849"/>
                  <a:pt x="10800" y="3850"/>
                </a:cubicBezTo>
                <a:cubicBezTo>
                  <a:pt x="12631" y="3850"/>
                  <a:pt x="14389" y="4573"/>
                  <a:pt x="15691" y="5862"/>
                </a:cubicBezTo>
                <a:lnTo>
                  <a:pt x="18400" y="3127"/>
                </a:lnTo>
                <a:cubicBezTo>
                  <a:pt x="16378" y="1124"/>
                  <a:pt x="13646" y="-1"/>
                  <a:pt x="10799" y="0"/>
                </a:cubicBezTo>
                <a:cubicBezTo>
                  <a:pt x="7953" y="0"/>
                  <a:pt x="5221" y="1124"/>
                  <a:pt x="3199" y="3127"/>
                </a:cubicBezTo>
                <a:close/>
              </a:path>
            </a:pathLst>
          </a:custGeom>
          <a:solidFill>
            <a:schemeClr val="folHlink"/>
          </a:solidFill>
          <a:ln w="9525" algn="ctr">
            <a:noFill/>
            <a:miter lim="800000"/>
            <a:headEnd/>
            <a:tailEnd/>
          </a:ln>
          <a:effectLst/>
          <a:scene3d>
            <a:camera prst="legacyObliqueBottom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gray">
          <a:xfrm rot="18907007" flipV="1">
            <a:off x="933761" y="2141091"/>
            <a:ext cx="3449637" cy="3463925"/>
          </a:xfrm>
          <a:custGeom>
            <a:avLst/>
            <a:gdLst>
              <a:gd name="G0" fmla="+- 6950 0 0"/>
              <a:gd name="G1" fmla="+- -8829789 0 0"/>
              <a:gd name="G2" fmla="+- 0 0 -8829789"/>
              <a:gd name="T0" fmla="*/ 0 256 1"/>
              <a:gd name="T1" fmla="*/ 180 256 1"/>
              <a:gd name="G3" fmla="+- -8829789 T0 T1"/>
              <a:gd name="T2" fmla="*/ 0 256 1"/>
              <a:gd name="T3" fmla="*/ 90 256 1"/>
              <a:gd name="G4" fmla="+- -8829789 T2 T3"/>
              <a:gd name="G5" fmla="*/ G4 2 1"/>
              <a:gd name="T4" fmla="*/ 90 256 1"/>
              <a:gd name="T5" fmla="*/ 0 256 1"/>
              <a:gd name="G6" fmla="+- -8829789 T4 T5"/>
              <a:gd name="G7" fmla="*/ G6 2 1"/>
              <a:gd name="G8" fmla="abs -88297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50"/>
              <a:gd name="G18" fmla="*/ 6950 1 2"/>
              <a:gd name="G19" fmla="+- G18 5400 0"/>
              <a:gd name="G20" fmla="cos G19 -8829789"/>
              <a:gd name="G21" fmla="sin G19 -8829789"/>
              <a:gd name="G22" fmla="+- G20 10800 0"/>
              <a:gd name="G23" fmla="+- G21 10800 0"/>
              <a:gd name="G24" fmla="+- 10800 0 G20"/>
              <a:gd name="G25" fmla="+- 6950 10800 0"/>
              <a:gd name="G26" fmla="?: G9 G17 G25"/>
              <a:gd name="G27" fmla="?: G9 0 21600"/>
              <a:gd name="G28" fmla="cos 10800 -8829789"/>
              <a:gd name="G29" fmla="sin 10800 -8829789"/>
              <a:gd name="G30" fmla="sin 6950 -8829789"/>
              <a:gd name="G31" fmla="+- G28 10800 0"/>
              <a:gd name="G32" fmla="+- G29 10800 0"/>
              <a:gd name="G33" fmla="+- G30 10800 0"/>
              <a:gd name="G34" fmla="?: G4 0 G31"/>
              <a:gd name="G35" fmla="?: -8829789 G34 0"/>
              <a:gd name="G36" fmla="?: G6 G35 G31"/>
              <a:gd name="G37" fmla="+- 21600 0 G36"/>
              <a:gd name="G38" fmla="?: G4 0 G33"/>
              <a:gd name="G39" fmla="?: -88297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53 w 21600"/>
              <a:gd name="T15" fmla="*/ 4495 h 21600"/>
              <a:gd name="T16" fmla="*/ 10800 w 21600"/>
              <a:gd name="T17" fmla="*/ 3850 h 21600"/>
              <a:gd name="T18" fmla="*/ 17047 w 21600"/>
              <a:gd name="T19" fmla="*/ 44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908" y="5862"/>
                </a:moveTo>
                <a:cubicBezTo>
                  <a:pt x="7210" y="4573"/>
                  <a:pt x="8968" y="3849"/>
                  <a:pt x="10800" y="3850"/>
                </a:cubicBezTo>
                <a:cubicBezTo>
                  <a:pt x="12631" y="3850"/>
                  <a:pt x="14389" y="4573"/>
                  <a:pt x="15691" y="5862"/>
                </a:cubicBezTo>
                <a:lnTo>
                  <a:pt x="18400" y="3127"/>
                </a:lnTo>
                <a:cubicBezTo>
                  <a:pt x="16378" y="1124"/>
                  <a:pt x="13646" y="-1"/>
                  <a:pt x="10799" y="0"/>
                </a:cubicBezTo>
                <a:cubicBezTo>
                  <a:pt x="7953" y="0"/>
                  <a:pt x="5221" y="1124"/>
                  <a:pt x="3199" y="312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Bottom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ltGray">
          <a:xfrm rot="2692993" flipH="1" flipV="1">
            <a:off x="862323" y="2141093"/>
            <a:ext cx="3449637" cy="3463925"/>
          </a:xfrm>
          <a:custGeom>
            <a:avLst/>
            <a:gdLst>
              <a:gd name="G0" fmla="+- 6950 0 0"/>
              <a:gd name="G1" fmla="+- -8829789 0 0"/>
              <a:gd name="G2" fmla="+- 0 0 -8829789"/>
              <a:gd name="T0" fmla="*/ 0 256 1"/>
              <a:gd name="T1" fmla="*/ 180 256 1"/>
              <a:gd name="G3" fmla="+- -8829789 T0 T1"/>
              <a:gd name="T2" fmla="*/ 0 256 1"/>
              <a:gd name="T3" fmla="*/ 90 256 1"/>
              <a:gd name="G4" fmla="+- -8829789 T2 T3"/>
              <a:gd name="G5" fmla="*/ G4 2 1"/>
              <a:gd name="T4" fmla="*/ 90 256 1"/>
              <a:gd name="T5" fmla="*/ 0 256 1"/>
              <a:gd name="G6" fmla="+- -8829789 T4 T5"/>
              <a:gd name="G7" fmla="*/ G6 2 1"/>
              <a:gd name="G8" fmla="abs -882978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50"/>
              <a:gd name="G18" fmla="*/ 6950 1 2"/>
              <a:gd name="G19" fmla="+- G18 5400 0"/>
              <a:gd name="G20" fmla="cos G19 -8829789"/>
              <a:gd name="G21" fmla="sin G19 -8829789"/>
              <a:gd name="G22" fmla="+- G20 10800 0"/>
              <a:gd name="G23" fmla="+- G21 10800 0"/>
              <a:gd name="G24" fmla="+- 10800 0 G20"/>
              <a:gd name="G25" fmla="+- 6950 10800 0"/>
              <a:gd name="G26" fmla="?: G9 G17 G25"/>
              <a:gd name="G27" fmla="?: G9 0 21600"/>
              <a:gd name="G28" fmla="cos 10800 -8829789"/>
              <a:gd name="G29" fmla="sin 10800 -8829789"/>
              <a:gd name="G30" fmla="sin 6950 -8829789"/>
              <a:gd name="G31" fmla="+- G28 10800 0"/>
              <a:gd name="G32" fmla="+- G29 10800 0"/>
              <a:gd name="G33" fmla="+- G30 10800 0"/>
              <a:gd name="G34" fmla="?: G4 0 G31"/>
              <a:gd name="G35" fmla="?: -8829789 G34 0"/>
              <a:gd name="G36" fmla="?: G6 G35 G31"/>
              <a:gd name="G37" fmla="+- 21600 0 G36"/>
              <a:gd name="G38" fmla="?: G4 0 G33"/>
              <a:gd name="G39" fmla="?: -882978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53 w 21600"/>
              <a:gd name="T15" fmla="*/ 4495 h 21600"/>
              <a:gd name="T16" fmla="*/ 10800 w 21600"/>
              <a:gd name="T17" fmla="*/ 3850 h 21600"/>
              <a:gd name="T18" fmla="*/ 17047 w 21600"/>
              <a:gd name="T19" fmla="*/ 44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908" y="5862"/>
                </a:moveTo>
                <a:cubicBezTo>
                  <a:pt x="7210" y="4573"/>
                  <a:pt x="8968" y="3849"/>
                  <a:pt x="10800" y="3850"/>
                </a:cubicBezTo>
                <a:cubicBezTo>
                  <a:pt x="12631" y="3850"/>
                  <a:pt x="14389" y="4573"/>
                  <a:pt x="15691" y="5862"/>
                </a:cubicBezTo>
                <a:lnTo>
                  <a:pt x="18400" y="3127"/>
                </a:lnTo>
                <a:cubicBezTo>
                  <a:pt x="16378" y="1124"/>
                  <a:pt x="13646" y="-1"/>
                  <a:pt x="10799" y="0"/>
                </a:cubicBezTo>
                <a:cubicBezTo>
                  <a:pt x="7953" y="0"/>
                  <a:pt x="5221" y="1124"/>
                  <a:pt x="3199" y="3127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3725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legacyObliqueBottom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9401" name="WordArt 9"/>
          <p:cNvSpPr>
            <a:spLocks noChangeArrowheads="1" noChangeShapeType="1" noTextEdit="1"/>
          </p:cNvSpPr>
          <p:nvPr/>
        </p:nvSpPr>
        <p:spPr bwMode="gray">
          <a:xfrm rot="-24207704">
            <a:off x="917575" y="2700338"/>
            <a:ext cx="2162175" cy="1079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109127"/>
              </a:avLst>
            </a:prstTxWarp>
          </a:bodyPr>
          <a:lstStyle/>
          <a:p>
            <a:pPr algn="ctr"/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Донской</a:t>
            </a:r>
            <a:endParaRPr lang="ru-RU" b="1" kern="10" dirty="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9402" name="WordArt 10"/>
          <p:cNvSpPr>
            <a:spLocks noChangeArrowheads="1" noChangeShapeType="1" noTextEdit="1"/>
          </p:cNvSpPr>
          <p:nvPr/>
        </p:nvSpPr>
        <p:spPr bwMode="white">
          <a:xfrm rot="-18744379">
            <a:off x="2084387" y="2757488"/>
            <a:ext cx="2162175" cy="1079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061081"/>
              </a:avLst>
            </a:prstTxWarp>
          </a:bodyPr>
          <a:lstStyle/>
          <a:p>
            <a:pPr algn="ctr"/>
            <a:r>
              <a:rPr lang="ru-RU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Соцгород</a:t>
            </a:r>
            <a:endParaRPr lang="ru-RU" b="1" kern="10" dirty="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9403" name="WordArt 11"/>
          <p:cNvSpPr>
            <a:spLocks noChangeArrowheads="1" noChangeShapeType="1" noTextEdit="1"/>
          </p:cNvSpPr>
          <p:nvPr/>
        </p:nvSpPr>
        <p:spPr bwMode="gray">
          <a:xfrm rot="-18744379">
            <a:off x="911225" y="3897313"/>
            <a:ext cx="2162175" cy="107950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1367497"/>
              </a:avLst>
            </a:prstTxWarp>
          </a:bodyPr>
          <a:lstStyle/>
          <a:p>
            <a:pPr algn="ctr"/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Молодежный</a:t>
            </a:r>
            <a:endParaRPr lang="ru-RU" b="1" kern="10" dirty="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9404" name="WordArt 12"/>
          <p:cNvSpPr>
            <a:spLocks noChangeArrowheads="1" noChangeShapeType="1" noTextEdit="1"/>
          </p:cNvSpPr>
          <p:nvPr/>
        </p:nvSpPr>
        <p:spPr bwMode="gray">
          <a:xfrm rot="18739395">
            <a:off x="2125401" y="3876922"/>
            <a:ext cx="2052000" cy="1144588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1440848"/>
              </a:avLst>
            </a:prstTxWarp>
          </a:bodyPr>
          <a:lstStyle/>
          <a:p>
            <a:pPr algn="ctr"/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Город</a:t>
            </a:r>
          </a:p>
          <a:p>
            <a:pPr algn="ctr"/>
            <a:endParaRPr lang="ru-RU" b="1" kern="10" dirty="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gray">
          <a:xfrm>
            <a:off x="1728788" y="3767138"/>
            <a:ext cx="17367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/>
              <a:t>Состав ТГ</a:t>
            </a:r>
            <a:endParaRPr lang="en-US" b="1" dirty="0"/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gray">
          <a:xfrm>
            <a:off x="1608138" y="3097213"/>
            <a:ext cx="19494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1400" b="1" dirty="0" smtClean="0">
                <a:solidFill>
                  <a:srgbClr val="1C1C1C"/>
                </a:solidFill>
              </a:rPr>
              <a:t>Положение</a:t>
            </a:r>
            <a:endParaRPr lang="en-US" sz="1400" b="1" dirty="0">
              <a:solidFill>
                <a:srgbClr val="1C1C1C"/>
              </a:solidFill>
            </a:endParaRPr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gray">
          <a:xfrm>
            <a:off x="1628775" y="3556000"/>
            <a:ext cx="1895475" cy="0"/>
          </a:xfrm>
          <a:prstGeom prst="line">
            <a:avLst/>
          </a:prstGeom>
          <a:noFill/>
          <a:ln w="28575">
            <a:solidFill>
              <a:schemeClr val="tx1">
                <a:alpha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08" name="AutoShape 16"/>
          <p:cNvSpPr>
            <a:spLocks noChangeArrowheads="1"/>
          </p:cNvSpPr>
          <p:nvPr/>
        </p:nvSpPr>
        <p:spPr bwMode="ltGray">
          <a:xfrm>
            <a:off x="5008563" y="4086225"/>
            <a:ext cx="247650" cy="2476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2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09" name="AutoShape 17"/>
          <p:cNvSpPr>
            <a:spLocks noChangeArrowheads="1"/>
          </p:cNvSpPr>
          <p:nvPr/>
        </p:nvSpPr>
        <p:spPr bwMode="invGray">
          <a:xfrm>
            <a:off x="5008563" y="4419600"/>
            <a:ext cx="247650" cy="2476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fol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10" name="AutoShape 18"/>
          <p:cNvSpPr>
            <a:spLocks noChangeArrowheads="1"/>
          </p:cNvSpPr>
          <p:nvPr/>
        </p:nvSpPr>
        <p:spPr bwMode="gray">
          <a:xfrm>
            <a:off x="5008563" y="4724400"/>
            <a:ext cx="247650" cy="2476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hlink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11" name="AutoShape 19"/>
          <p:cNvSpPr>
            <a:spLocks noChangeArrowheads="1"/>
          </p:cNvSpPr>
          <p:nvPr/>
        </p:nvSpPr>
        <p:spPr bwMode="invGray">
          <a:xfrm>
            <a:off x="5008563" y="5029200"/>
            <a:ext cx="247650" cy="2476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gray">
          <a:xfrm>
            <a:off x="5262563" y="4044950"/>
            <a:ext cx="23018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400" b="1" dirty="0" smtClean="0">
                <a:solidFill>
                  <a:srgbClr val="1C1C1C"/>
                </a:solidFill>
              </a:rPr>
              <a:t>Молодежный</a:t>
            </a:r>
            <a:endParaRPr lang="en-US" sz="1400" b="1" dirty="0">
              <a:solidFill>
                <a:srgbClr val="1C1C1C"/>
              </a:solidFill>
            </a:endParaRP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gray">
          <a:xfrm>
            <a:off x="5262563" y="4381500"/>
            <a:ext cx="23018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400" b="1" dirty="0" smtClean="0">
                <a:solidFill>
                  <a:srgbClr val="1C1C1C"/>
                </a:solidFill>
              </a:rPr>
              <a:t>Донской</a:t>
            </a:r>
            <a:endParaRPr lang="en-US" sz="1400" b="1" dirty="0">
              <a:solidFill>
                <a:srgbClr val="1C1C1C"/>
              </a:solidFill>
            </a:endParaRP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gray">
          <a:xfrm>
            <a:off x="5262563" y="4695825"/>
            <a:ext cx="23018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400" b="1" dirty="0" err="1" smtClean="0">
                <a:solidFill>
                  <a:srgbClr val="1C1C1C"/>
                </a:solidFill>
              </a:rPr>
              <a:t>Соцгород</a:t>
            </a:r>
            <a:endParaRPr lang="en-US" sz="1400" b="1" dirty="0">
              <a:solidFill>
                <a:srgbClr val="1C1C1C"/>
              </a:solidFill>
            </a:endParaRP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gray">
          <a:xfrm>
            <a:off x="5262563" y="5000625"/>
            <a:ext cx="23018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400" b="1" dirty="0" smtClean="0">
                <a:solidFill>
                  <a:srgbClr val="1C1C1C"/>
                </a:solidFill>
              </a:rPr>
              <a:t>Город</a:t>
            </a:r>
            <a:endParaRPr lang="en-US" sz="1400" b="1" dirty="0">
              <a:solidFill>
                <a:srgbClr val="1C1C1C"/>
              </a:solidFill>
            </a:endParaRPr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 rot="16200000" flipH="1">
            <a:off x="6446044" y="1194594"/>
            <a:ext cx="6350" cy="3557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Группы кратковременного пребывания</a:t>
            </a:r>
            <a:endParaRPr lang="en-US" dirty="0"/>
          </a:p>
        </p:txBody>
      </p:sp>
      <p:pic>
        <p:nvPicPr>
          <p:cNvPr id="60419" name="Picture 3" descr="RY_circl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2124075"/>
            <a:ext cx="2024062" cy="2025650"/>
          </a:xfrm>
          <a:prstGeom prst="rect">
            <a:avLst/>
          </a:prstGeom>
          <a:noFill/>
        </p:spPr>
      </p:pic>
      <p:pic>
        <p:nvPicPr>
          <p:cNvPr id="60420" name="Picture 4" descr="LB_circle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071678"/>
            <a:ext cx="2146300" cy="2146300"/>
          </a:xfrm>
          <a:prstGeom prst="rect">
            <a:avLst/>
          </a:prstGeom>
          <a:noFill/>
        </p:spPr>
      </p:pic>
      <p:pic>
        <p:nvPicPr>
          <p:cNvPr id="60421" name="Picture 5" descr="O_chevron001"/>
          <p:cNvPicPr>
            <a:picLocks noChangeAspect="1" noChangeArrowheads="1"/>
          </p:cNvPicPr>
          <p:nvPr/>
        </p:nvPicPr>
        <p:blipFill>
          <a:blip r:embed="rId5">
            <a:lum bright="6000" contrast="42000"/>
            <a:grayscl/>
          </a:blip>
          <a:srcRect/>
          <a:stretch>
            <a:fillRect/>
          </a:stretch>
        </p:blipFill>
        <p:spPr bwMode="auto">
          <a:xfrm>
            <a:off x="3005138" y="2860675"/>
            <a:ext cx="517525" cy="582613"/>
          </a:xfrm>
          <a:prstGeom prst="rect">
            <a:avLst/>
          </a:prstGeom>
          <a:noFill/>
        </p:spPr>
      </p:pic>
      <p:pic>
        <p:nvPicPr>
          <p:cNvPr id="60422" name="Picture 6" descr="O_chevron001"/>
          <p:cNvPicPr>
            <a:picLocks noChangeAspect="1" noChangeArrowheads="1"/>
          </p:cNvPicPr>
          <p:nvPr/>
        </p:nvPicPr>
        <p:blipFill>
          <a:blip r:embed="rId5">
            <a:lum bright="6000" contrast="42000"/>
            <a:grayscl/>
          </a:blip>
          <a:srcRect/>
          <a:stretch>
            <a:fillRect/>
          </a:stretch>
        </p:blipFill>
        <p:spPr bwMode="auto">
          <a:xfrm>
            <a:off x="5783263" y="2782888"/>
            <a:ext cx="517525" cy="582612"/>
          </a:xfrm>
          <a:prstGeom prst="rect">
            <a:avLst/>
          </a:prstGeom>
          <a:noFill/>
        </p:spPr>
      </p:pic>
      <p:pic>
        <p:nvPicPr>
          <p:cNvPr id="60423" name="Picture 7" descr="YG_circle0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62350" y="2130425"/>
            <a:ext cx="2182813" cy="2182813"/>
          </a:xfrm>
          <a:prstGeom prst="rect">
            <a:avLst/>
          </a:prstGeom>
          <a:noFill/>
        </p:spPr>
      </p:pic>
      <p:sp>
        <p:nvSpPr>
          <p:cNvPr id="60424" name="Text Box 8"/>
          <p:cNvSpPr txBox="1">
            <a:spLocks noChangeArrowheads="1"/>
          </p:cNvSpPr>
          <p:nvPr/>
        </p:nvSpPr>
        <p:spPr bwMode="gray">
          <a:xfrm>
            <a:off x="1071538" y="2857496"/>
            <a:ext cx="1603375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b="1" dirty="0" err="1" smtClean="0"/>
              <a:t>Черемушки</a:t>
            </a:r>
            <a:r>
              <a:rPr lang="ru-RU" b="1" dirty="0" smtClean="0"/>
              <a:t> детский сад №57</a:t>
            </a:r>
            <a:endParaRPr lang="en-US" b="1" dirty="0"/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gray">
          <a:xfrm>
            <a:off x="3786182" y="2786058"/>
            <a:ext cx="1614487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b="1" dirty="0" smtClean="0"/>
              <a:t>Город детский сад №51,52</a:t>
            </a:r>
            <a:endParaRPr lang="en-US" b="1" dirty="0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gray">
          <a:xfrm>
            <a:off x="6572264" y="2786058"/>
            <a:ext cx="1730401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dirty="0" smtClean="0"/>
              <a:t>Октябрьский  детский сад №59</a:t>
            </a:r>
            <a:endParaRPr lang="en-US" b="1" dirty="0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black">
          <a:xfrm>
            <a:off x="1184275" y="4675188"/>
            <a:ext cx="6138863" cy="7017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buFontTx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В итоге</a:t>
            </a:r>
            <a:endParaRPr lang="en-US" sz="2000" b="1" dirty="0">
              <a:solidFill>
                <a:srgbClr val="FF0000"/>
              </a:solidFill>
            </a:endParaRPr>
          </a:p>
          <a:p>
            <a:pPr eaLnBrk="0" hangingPunct="0">
              <a:lnSpc>
                <a:spcPct val="110000"/>
              </a:lnSpc>
            </a:pPr>
            <a:r>
              <a:rPr lang="ru-RU" sz="1600" dirty="0" smtClean="0"/>
              <a:t>Увеличение количества мест на 60 единиц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val 2"/>
          <p:cNvSpPr>
            <a:spLocks noChangeArrowheads="1"/>
          </p:cNvSpPr>
          <p:nvPr/>
        </p:nvSpPr>
        <p:spPr bwMode="gray">
          <a:xfrm>
            <a:off x="2514600" y="2271713"/>
            <a:ext cx="2743200" cy="2743200"/>
          </a:xfrm>
          <a:prstGeom prst="ellipse">
            <a:avLst/>
          </a:prstGeom>
          <a:solidFill>
            <a:srgbClr val="FFFFFF">
              <a:alpha val="8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67" name="Oval 3"/>
          <p:cNvSpPr>
            <a:spLocks noChangeArrowheads="1"/>
          </p:cNvSpPr>
          <p:nvPr/>
        </p:nvSpPr>
        <p:spPr bwMode="gray">
          <a:xfrm>
            <a:off x="3657600" y="2786063"/>
            <a:ext cx="1619250" cy="1619250"/>
          </a:xfrm>
          <a:prstGeom prst="ellipse">
            <a:avLst/>
          </a:prstGeom>
          <a:solidFill>
            <a:srgbClr val="DCDCDC">
              <a:alpha val="5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gray">
          <a:xfrm>
            <a:off x="2895600" y="3567113"/>
            <a:ext cx="1524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gray">
          <a:xfrm>
            <a:off x="3733800" y="2424113"/>
            <a:ext cx="914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gray">
          <a:xfrm flipH="1">
            <a:off x="3829050" y="3948113"/>
            <a:ext cx="819150" cy="140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gray">
          <a:xfrm>
            <a:off x="5029200" y="3871913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gray">
          <a:xfrm flipV="1">
            <a:off x="5029200" y="2576513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3" name="Oval 9"/>
          <p:cNvSpPr>
            <a:spLocks noChangeArrowheads="1"/>
          </p:cNvSpPr>
          <p:nvPr/>
        </p:nvSpPr>
        <p:spPr bwMode="gray">
          <a:xfrm>
            <a:off x="4295775" y="3176588"/>
            <a:ext cx="895350" cy="895350"/>
          </a:xfrm>
          <a:prstGeom prst="ellipse">
            <a:avLst/>
          </a:prstGeom>
          <a:solidFill>
            <a:srgbClr val="C0C0C0">
              <a:alpha val="5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Открытие после капитального ремонта групповых помещений </a:t>
            </a:r>
            <a:endParaRPr lang="en-US" sz="2800" dirty="0"/>
          </a:p>
        </p:txBody>
      </p:sp>
      <p:grpSp>
        <p:nvGrpSpPr>
          <p:cNvPr id="62475" name="Group 11"/>
          <p:cNvGrpSpPr>
            <a:grpSpLocks/>
          </p:cNvGrpSpPr>
          <p:nvPr/>
        </p:nvGrpSpPr>
        <p:grpSpPr bwMode="auto">
          <a:xfrm>
            <a:off x="2914650" y="1547813"/>
            <a:ext cx="1146175" cy="1384300"/>
            <a:chOff x="2064" y="1008"/>
            <a:chExt cx="722" cy="872"/>
          </a:xfrm>
        </p:grpSpPr>
        <p:sp>
          <p:nvSpPr>
            <p:cNvPr id="62476" name="Oval 12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2477" name="Group 13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62478" name="Picture 14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62479" name="Oval 15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2480" name="Picture 16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62481" name="Group 17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62482" name="Group 18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2483" name="AutoShape 19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84" name="AutoShape 20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85" name="AutoShape 21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86" name="AutoShape 22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487" name="Group 23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2488" name="AutoShape 24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89" name="AutoShape 25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90" name="AutoShape 26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91" name="AutoShape 27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2492" name="Group 28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62493" name="Group 2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494" name="AutoShape 30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495" name="AutoShape 31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496" name="AutoShape 32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497" name="AutoShape 33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2498" name="Group 3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499" name="AutoShape 35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00" name="AutoShape 36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01" name="AutoShape 37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02" name="AutoShape 38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503" name="Rectangle 39"/>
            <p:cNvSpPr>
              <a:spLocks noChangeArrowheads="1"/>
            </p:cNvSpPr>
            <p:nvPr/>
          </p:nvSpPr>
          <p:spPr bwMode="gray">
            <a:xfrm>
              <a:off x="2242" y="1272"/>
              <a:ext cx="260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ru-RU" sz="1600" b="1" dirty="0" smtClean="0">
                  <a:solidFill>
                    <a:srgbClr val="000000"/>
                  </a:solidFill>
                </a:rPr>
                <a:t>14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2504" name="Group 40"/>
          <p:cNvGrpSpPr>
            <a:grpSpLocks/>
          </p:cNvGrpSpPr>
          <p:nvPr/>
        </p:nvGrpSpPr>
        <p:grpSpPr bwMode="auto">
          <a:xfrm>
            <a:off x="1830388" y="2830513"/>
            <a:ext cx="1146175" cy="1384300"/>
            <a:chOff x="2064" y="1008"/>
            <a:chExt cx="722" cy="872"/>
          </a:xfrm>
        </p:grpSpPr>
        <p:sp>
          <p:nvSpPr>
            <p:cNvPr id="62505" name="Oval 41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2506" name="Group 42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62507" name="Picture 43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62508" name="Oval 44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2509" name="Picture 45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62510" name="Group 46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62511" name="Group 47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2512" name="AutoShape 48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13" name="AutoShape 49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14" name="AutoShape 50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15" name="AutoShape 51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516" name="Group 52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2517" name="AutoShape 53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18" name="AutoShape 54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19" name="AutoShape 55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20" name="AutoShape 56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2521" name="Group 57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62522" name="Group 5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523" name="AutoShape 59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24" name="AutoShape 60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25" name="AutoShape 61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26" name="AutoShape 62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2527" name="Group 6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528" name="AutoShape 64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29" name="AutoShape 65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30" name="AutoShape 66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31" name="AutoShape 67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532" name="Rectangle 68"/>
            <p:cNvSpPr>
              <a:spLocks noChangeArrowheads="1"/>
            </p:cNvSpPr>
            <p:nvPr/>
          </p:nvSpPr>
          <p:spPr bwMode="gray">
            <a:xfrm>
              <a:off x="2242" y="1272"/>
              <a:ext cx="260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ru-RU" sz="1600" b="1" dirty="0" smtClean="0">
                  <a:solidFill>
                    <a:srgbClr val="000000"/>
                  </a:solidFill>
                </a:rPr>
                <a:t>47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2533" name="Group 69"/>
          <p:cNvGrpSpPr>
            <a:grpSpLocks/>
          </p:cNvGrpSpPr>
          <p:nvPr/>
        </p:nvGrpSpPr>
        <p:grpSpPr bwMode="auto">
          <a:xfrm>
            <a:off x="2943225" y="5178425"/>
            <a:ext cx="1146175" cy="1384300"/>
            <a:chOff x="2064" y="1008"/>
            <a:chExt cx="722" cy="872"/>
          </a:xfrm>
        </p:grpSpPr>
        <p:sp>
          <p:nvSpPr>
            <p:cNvPr id="62534" name="Oval 70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2535" name="Group 71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62536" name="Picture 72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62537" name="Oval 73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2538" name="Picture 74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62539" name="Group 75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62540" name="Group 76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2541" name="AutoShape 77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2" name="AutoShape 78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3" name="AutoShape 79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4" name="AutoShape 80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545" name="Group 81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2546" name="AutoShape 82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7" name="AutoShape 83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8" name="AutoShape 84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9" name="AutoShape 85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2550" name="Group 86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62551" name="Group 8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552" name="AutoShape 88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53" name="AutoShape 89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54" name="AutoShape 90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55" name="AutoShape 91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2556" name="Group 9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557" name="AutoShape 93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58" name="AutoShape 94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59" name="AutoShape 95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60" name="AutoShape 96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561" name="Rectangle 97"/>
            <p:cNvSpPr>
              <a:spLocks noChangeArrowheads="1"/>
            </p:cNvSpPr>
            <p:nvPr/>
          </p:nvSpPr>
          <p:spPr bwMode="gray">
            <a:xfrm>
              <a:off x="2242" y="1272"/>
              <a:ext cx="260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ru-RU" sz="1600" b="1" dirty="0" smtClean="0">
                  <a:solidFill>
                    <a:srgbClr val="000000"/>
                  </a:solidFill>
                </a:rPr>
                <a:t>59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2562" name="Group 98"/>
          <p:cNvGrpSpPr>
            <a:grpSpLocks/>
          </p:cNvGrpSpPr>
          <p:nvPr/>
        </p:nvGrpSpPr>
        <p:grpSpPr bwMode="auto">
          <a:xfrm>
            <a:off x="5187950" y="3719513"/>
            <a:ext cx="1146175" cy="1384300"/>
            <a:chOff x="2064" y="1008"/>
            <a:chExt cx="722" cy="872"/>
          </a:xfrm>
        </p:grpSpPr>
        <p:sp>
          <p:nvSpPr>
            <p:cNvPr id="62563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2564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62565" name="Picture 10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62566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bg2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2567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62568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62569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2570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1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2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3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574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2575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6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7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8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2579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62580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581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2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3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4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2585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586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7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8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9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590" name="Rectangle 126"/>
            <p:cNvSpPr>
              <a:spLocks noChangeArrowheads="1"/>
            </p:cNvSpPr>
            <p:nvPr/>
          </p:nvSpPr>
          <p:spPr bwMode="gray">
            <a:xfrm>
              <a:off x="2242" y="1272"/>
              <a:ext cx="195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ru-RU" sz="1600" b="1" dirty="0" smtClean="0">
                  <a:solidFill>
                    <a:srgbClr val="000000"/>
                  </a:solidFill>
                </a:rPr>
                <a:t>?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2591" name="Group 127"/>
          <p:cNvGrpSpPr>
            <a:grpSpLocks/>
          </p:cNvGrpSpPr>
          <p:nvPr/>
        </p:nvGrpSpPr>
        <p:grpSpPr bwMode="auto">
          <a:xfrm>
            <a:off x="5181601" y="1557338"/>
            <a:ext cx="1252538" cy="1384300"/>
            <a:chOff x="2064" y="1008"/>
            <a:chExt cx="789" cy="872"/>
          </a:xfrm>
        </p:grpSpPr>
        <p:sp>
          <p:nvSpPr>
            <p:cNvPr id="62592" name="Oval 128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2593" name="Group 129"/>
            <p:cNvGrpSpPr>
              <a:grpSpLocks/>
            </p:cNvGrpSpPr>
            <p:nvPr/>
          </p:nvGrpSpPr>
          <p:grpSpPr bwMode="auto">
            <a:xfrm>
              <a:off x="2086" y="1031"/>
              <a:ext cx="767" cy="849"/>
              <a:chOff x="3975" y="1593"/>
              <a:chExt cx="1050" cy="1163"/>
            </a:xfrm>
          </p:grpSpPr>
          <p:pic>
            <p:nvPicPr>
              <p:cNvPr id="62594" name="Picture 130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62595" name="Oval 131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folHlink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2596" name="Picture 132" descr="light_shadow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14285"/>
              <a:stretch>
                <a:fillRect/>
              </a:stretch>
            </p:blipFill>
            <p:spPr bwMode="gray">
              <a:xfrm>
                <a:off x="4343" y="1635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62597" name="Group 133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62598" name="Group 134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2599" name="AutoShape 135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0" name="AutoShape 136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1" name="AutoShape 137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2" name="AutoShape 138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603" name="Group 139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2604" name="AutoShape 140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5" name="AutoShape 141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6" name="AutoShape 142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7" name="AutoShape 143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2608" name="Group 144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62609" name="Group 14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610" name="AutoShape 14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1" name="AutoShape 14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2" name="AutoShape 14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3" name="AutoShape 14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2614" name="Group 15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615" name="AutoShape 15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6" name="AutoShape 15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7" name="AutoShape 15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8" name="AutoShape 15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619" name="Rectangle 155"/>
            <p:cNvSpPr>
              <a:spLocks noChangeArrowheads="1"/>
            </p:cNvSpPr>
            <p:nvPr/>
          </p:nvSpPr>
          <p:spPr bwMode="gray">
            <a:xfrm>
              <a:off x="2242" y="1272"/>
              <a:ext cx="260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ru-RU" sz="1600" b="1" dirty="0" smtClean="0">
                  <a:solidFill>
                    <a:srgbClr val="000000"/>
                  </a:solidFill>
                </a:rPr>
                <a:t>23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2620" name="Group 156"/>
          <p:cNvGrpSpPr>
            <a:grpSpLocks/>
          </p:cNvGrpSpPr>
          <p:nvPr/>
        </p:nvGrpSpPr>
        <p:grpSpPr bwMode="auto">
          <a:xfrm rot="4976862" flipH="1">
            <a:off x="4483100" y="3351213"/>
            <a:ext cx="673100" cy="647700"/>
            <a:chOff x="1944" y="1111"/>
            <a:chExt cx="204" cy="196"/>
          </a:xfrm>
        </p:grpSpPr>
        <p:pic>
          <p:nvPicPr>
            <p:cNvPr id="62621" name="Picture 157" descr="circuler_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</p:spPr>
        </p:pic>
        <p:sp>
          <p:nvSpPr>
            <p:cNvPr id="62622" name="Oval 158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>
                    <a:alpha val="50000"/>
                  </a:schemeClr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2623" name="Group 159"/>
            <p:cNvGrpSpPr>
              <a:grpSpLocks/>
            </p:cNvGrpSpPr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62624" name="Group 160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625" name="AutoShape 16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26" name="AutoShape 16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27" name="AutoShape 16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28" name="AutoShape 16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2629" name="Group 165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630" name="AutoShape 16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31" name="AutoShape 16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32" name="AutoShape 16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33" name="AutoShape 16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634" name="Arc 170"/>
            <p:cNvSpPr>
              <a:spLocks/>
            </p:cNvSpPr>
            <p:nvPr/>
          </p:nvSpPr>
          <p:spPr bwMode="gray">
            <a:xfrm rot="25447716">
              <a:off x="1948" y="1107"/>
              <a:ext cx="196" cy="20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603 w 43200"/>
                <a:gd name="T1" fmla="*/ 33545 h 43155"/>
                <a:gd name="T2" fmla="*/ 22996 w 43200"/>
                <a:gd name="T3" fmla="*/ 43155 h 43155"/>
                <a:gd name="T4" fmla="*/ 21600 w 43200"/>
                <a:gd name="T5" fmla="*/ 21600 h 4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155" fill="none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2635" name="Picture 171" descr="light_shadow1"/>
            <p:cNvPicPr>
              <a:picLocks noChangeAspect="1" noChangeArrowheads="1"/>
            </p:cNvPicPr>
            <p:nvPr/>
          </p:nvPicPr>
          <p:blipFill>
            <a:blip r:embed="rId5" cstate="print"/>
            <a:srcRect t="23740"/>
            <a:stretch>
              <a:fillRect/>
            </a:stretch>
          </p:blipFill>
          <p:spPr bwMode="gray">
            <a:xfrm rot="2569845" flipH="1">
              <a:off x="2015" y="1139"/>
              <a:ext cx="129" cy="84"/>
            </a:xfrm>
            <a:prstGeom prst="rect">
              <a:avLst/>
            </a:prstGeom>
            <a:noFill/>
          </p:spPr>
        </p:pic>
      </p:grpSp>
      <p:sp>
        <p:nvSpPr>
          <p:cNvPr id="62636" name="AutoShape 172"/>
          <p:cNvSpPr>
            <a:spLocks/>
          </p:cNvSpPr>
          <p:nvPr/>
        </p:nvSpPr>
        <p:spPr bwMode="auto">
          <a:xfrm>
            <a:off x="7177088" y="1785926"/>
            <a:ext cx="1966912" cy="366713"/>
          </a:xfrm>
          <a:prstGeom prst="accentCallout2">
            <a:avLst>
              <a:gd name="adj1" fmla="val 31167"/>
              <a:gd name="adj2" fmla="val -5046"/>
              <a:gd name="adj3" fmla="val 31167"/>
              <a:gd name="adj4" fmla="val -38907"/>
              <a:gd name="adj5" fmla="val 143754"/>
              <a:gd name="adj6" fmla="val -62593"/>
            </a:avLst>
          </a:prstGeom>
          <a:noFill/>
          <a:ln w="9525">
            <a:solidFill>
              <a:schemeClr val="folHlink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eaLnBrk="0" hangingPunct="0"/>
            <a:r>
              <a:rPr lang="ru-RU" sz="1400" dirty="0" smtClean="0">
                <a:solidFill>
                  <a:srgbClr val="000000"/>
                </a:solidFill>
              </a:rPr>
              <a:t>4</a:t>
            </a:r>
            <a:r>
              <a:rPr lang="en-US" sz="1400" dirty="0" smtClean="0">
                <a:solidFill>
                  <a:srgbClr val="000000"/>
                </a:solidFill>
              </a:rPr>
              <a:t>.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</a:rPr>
              <a:t>Дополнительно </a:t>
            </a:r>
            <a:r>
              <a:rPr lang="ru-RU" sz="1400" b="1" dirty="0">
                <a:solidFill>
                  <a:srgbClr val="000000"/>
                </a:solidFill>
              </a:rPr>
              <a:t>20 мест</a:t>
            </a:r>
            <a:endParaRPr lang="en-US" sz="1400" b="1" dirty="0">
              <a:solidFill>
                <a:srgbClr val="000000"/>
              </a:solidFill>
            </a:endParaRPr>
          </a:p>
          <a:p>
            <a:pPr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2637" name="AutoShape 173"/>
          <p:cNvSpPr>
            <a:spLocks/>
          </p:cNvSpPr>
          <p:nvPr/>
        </p:nvSpPr>
        <p:spPr bwMode="auto">
          <a:xfrm>
            <a:off x="6872288" y="3784600"/>
            <a:ext cx="2057430" cy="392113"/>
          </a:xfrm>
          <a:prstGeom prst="accentCallout2">
            <a:avLst>
              <a:gd name="adj1" fmla="val 29148"/>
              <a:gd name="adj2" fmla="val -5046"/>
              <a:gd name="adj3" fmla="val 29148"/>
              <a:gd name="adj4" fmla="val -5046"/>
              <a:gd name="adj5" fmla="val 145022"/>
              <a:gd name="adj6" fmla="val -44081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eaLnBrk="0" hangingPunct="0"/>
            <a:r>
              <a:rPr lang="en-US" sz="1400" b="1" dirty="0" smtClean="0">
                <a:solidFill>
                  <a:srgbClr val="000000"/>
                </a:solidFill>
              </a:rPr>
              <a:t>5.</a:t>
            </a:r>
            <a:r>
              <a:rPr lang="ru-RU" sz="1400" b="1" dirty="0" smtClean="0">
                <a:solidFill>
                  <a:srgbClr val="000000"/>
                </a:solidFill>
              </a:rPr>
              <a:t> Дополнительно ? мест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62638" name="AutoShape 174"/>
          <p:cNvSpPr>
            <a:spLocks/>
          </p:cNvSpPr>
          <p:nvPr/>
        </p:nvSpPr>
        <p:spPr bwMode="auto">
          <a:xfrm>
            <a:off x="714348" y="1620838"/>
            <a:ext cx="1889152" cy="434975"/>
          </a:xfrm>
          <a:prstGeom prst="accentCallout2">
            <a:avLst>
              <a:gd name="adj1" fmla="val 26278"/>
              <a:gd name="adj2" fmla="val 104782"/>
              <a:gd name="adj3" fmla="val 26278"/>
              <a:gd name="adj4" fmla="val 114843"/>
              <a:gd name="adj5" fmla="val 98542"/>
              <a:gd name="adj6" fmla="val 125000"/>
            </a:avLst>
          </a:prstGeom>
          <a:noFill/>
          <a:ln w="9525">
            <a:solidFill>
              <a:schemeClr val="hlink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r" eaLnBrk="0" hangingPunct="0"/>
            <a:r>
              <a:rPr lang="en-US" sz="1400" dirty="0">
                <a:solidFill>
                  <a:srgbClr val="000000"/>
                </a:solidFill>
              </a:rPr>
              <a:t>1. </a:t>
            </a:r>
            <a:r>
              <a:rPr lang="ru-RU" sz="1400" b="1" dirty="0" smtClean="0">
                <a:solidFill>
                  <a:srgbClr val="000000"/>
                </a:solidFill>
              </a:rPr>
              <a:t>Дополнительно 15 </a:t>
            </a:r>
            <a:r>
              <a:rPr lang="ru-RU" sz="1400" b="1" dirty="0">
                <a:solidFill>
                  <a:srgbClr val="000000"/>
                </a:solidFill>
              </a:rPr>
              <a:t>мест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62639" name="AutoShape 175"/>
          <p:cNvSpPr>
            <a:spLocks/>
          </p:cNvSpPr>
          <p:nvPr/>
        </p:nvSpPr>
        <p:spPr bwMode="auto">
          <a:xfrm>
            <a:off x="0" y="3937000"/>
            <a:ext cx="1828800" cy="434975"/>
          </a:xfrm>
          <a:prstGeom prst="accentCallout2">
            <a:avLst>
              <a:gd name="adj1" fmla="val 26278"/>
              <a:gd name="adj2" fmla="val 104782"/>
              <a:gd name="adj3" fmla="val 26278"/>
              <a:gd name="adj4" fmla="val 118926"/>
              <a:gd name="adj5" fmla="val -35769"/>
              <a:gd name="adj6" fmla="val 134463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r" eaLnBrk="0" hangingPunct="0"/>
            <a:r>
              <a:rPr lang="ru-RU" sz="1400" dirty="0">
                <a:solidFill>
                  <a:srgbClr val="000000"/>
                </a:solidFill>
              </a:rPr>
              <a:t>2</a:t>
            </a:r>
            <a:r>
              <a:rPr lang="en-US" sz="1400" dirty="0" smtClean="0">
                <a:solidFill>
                  <a:srgbClr val="000000"/>
                </a:solidFill>
              </a:rPr>
              <a:t>.</a:t>
            </a:r>
            <a:r>
              <a:rPr lang="ru-RU" sz="1400" dirty="0">
                <a:solidFill>
                  <a:srgbClr val="000000"/>
                </a:solidFill>
              </a:rPr>
              <a:t>Дополнительно </a:t>
            </a:r>
            <a:r>
              <a:rPr lang="ru-RU" sz="1400" dirty="0" smtClean="0">
                <a:solidFill>
                  <a:srgbClr val="000000"/>
                </a:solidFill>
              </a:rPr>
              <a:t>20 мест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2640" name="AutoShape 176"/>
          <p:cNvSpPr>
            <a:spLocks/>
          </p:cNvSpPr>
          <p:nvPr/>
        </p:nvSpPr>
        <p:spPr bwMode="auto">
          <a:xfrm>
            <a:off x="285720" y="5243513"/>
            <a:ext cx="1857388" cy="392112"/>
          </a:xfrm>
          <a:prstGeom prst="accentCallout2">
            <a:avLst>
              <a:gd name="adj1" fmla="val 29148"/>
              <a:gd name="adj2" fmla="val 105046"/>
              <a:gd name="adj3" fmla="val 29148"/>
              <a:gd name="adj4" fmla="val 105046"/>
              <a:gd name="adj5" fmla="val 153440"/>
              <a:gd name="adj6" fmla="val 1755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eaLnBrk="0" hangingPunct="0"/>
            <a:r>
              <a:rPr lang="en-US" sz="1400" b="1" dirty="0" smtClean="0">
                <a:solidFill>
                  <a:srgbClr val="000000"/>
                </a:solidFill>
              </a:rPr>
              <a:t>3.</a:t>
            </a:r>
            <a:r>
              <a:rPr lang="ru-RU" sz="1400" b="1" dirty="0" smtClean="0">
                <a:solidFill>
                  <a:srgbClr val="000000"/>
                </a:solidFill>
              </a:rPr>
              <a:t> Дополнительно 15 мест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62641" name="Rectangle 177"/>
          <p:cNvSpPr>
            <a:spLocks noChangeArrowheads="1"/>
          </p:cNvSpPr>
          <p:nvPr/>
        </p:nvSpPr>
        <p:spPr bwMode="auto">
          <a:xfrm>
            <a:off x="4646613" y="5362575"/>
            <a:ext cx="3335337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Всего увеличение мест за счет открытия дополнительных групп в детских садах в 2011-2012 г.г. На 70 мест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2642" name="Rectangle 178"/>
          <p:cNvSpPr>
            <a:spLocks noChangeArrowheads="1"/>
          </p:cNvSpPr>
          <p:nvPr/>
        </p:nvSpPr>
        <p:spPr bwMode="gray">
          <a:xfrm>
            <a:off x="4481513" y="5403850"/>
            <a:ext cx="42862" cy="741363"/>
          </a:xfrm>
          <a:prstGeom prst="rect">
            <a:avLst/>
          </a:prstGeom>
          <a:solidFill>
            <a:srgbClr val="FF99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1" name="AutoShape 176"/>
          <p:cNvSpPr>
            <a:spLocks/>
          </p:cNvSpPr>
          <p:nvPr/>
        </p:nvSpPr>
        <p:spPr bwMode="auto">
          <a:xfrm>
            <a:off x="500034" y="5286388"/>
            <a:ext cx="1643074" cy="392112"/>
          </a:xfrm>
          <a:prstGeom prst="accentCallout2">
            <a:avLst>
              <a:gd name="adj1" fmla="val 29148"/>
              <a:gd name="adj2" fmla="val 105046"/>
              <a:gd name="adj3" fmla="val 29148"/>
              <a:gd name="adj4" fmla="val 105046"/>
              <a:gd name="adj5" fmla="val 153440"/>
              <a:gd name="adj6" fmla="val 1755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82" name="AutoShape 175"/>
          <p:cNvSpPr>
            <a:spLocks/>
          </p:cNvSpPr>
          <p:nvPr/>
        </p:nvSpPr>
        <p:spPr bwMode="auto">
          <a:xfrm>
            <a:off x="0" y="3929066"/>
            <a:ext cx="1828800" cy="434975"/>
          </a:xfrm>
          <a:prstGeom prst="accentCallout2">
            <a:avLst>
              <a:gd name="adj1" fmla="val 26278"/>
              <a:gd name="adj2" fmla="val 104782"/>
              <a:gd name="adj3" fmla="val 26278"/>
              <a:gd name="adj4" fmla="val 118926"/>
              <a:gd name="adj5" fmla="val -35769"/>
              <a:gd name="adj6" fmla="val 134463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r" eaLnBrk="0" hangingPunct="0"/>
            <a:r>
              <a:rPr lang="ru-RU" sz="1400" dirty="0" smtClean="0">
                <a:solidFill>
                  <a:srgbClr val="000000"/>
                </a:solidFill>
              </a:rPr>
              <a:t>2 Дополнительно 20 мест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/>
          <p:cNvSpPr>
            <a:spLocks noChangeArrowheads="1"/>
          </p:cNvSpPr>
          <p:nvPr/>
        </p:nvSpPr>
        <p:spPr bwMode="gray">
          <a:xfrm>
            <a:off x="5135563" y="2570163"/>
            <a:ext cx="2713037" cy="727075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6019" name="AutoShape 3"/>
          <p:cNvSpPr>
            <a:spLocks noChangeArrowheads="1"/>
          </p:cNvSpPr>
          <p:nvPr/>
        </p:nvSpPr>
        <p:spPr bwMode="ltGray">
          <a:xfrm>
            <a:off x="2214546" y="2500306"/>
            <a:ext cx="3286148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928662" y="2428868"/>
            <a:ext cx="1130300" cy="1123950"/>
            <a:chOff x="2161" y="696"/>
            <a:chExt cx="1360" cy="1356"/>
          </a:xfrm>
        </p:grpSpPr>
        <p:grpSp>
          <p:nvGrpSpPr>
            <p:cNvPr id="86021" name="Group 5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86022" name="Oval 6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23" name="Oval 7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24" name="Oval 8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25" name="Oval 9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26" name="Oval 10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027" name="Oval 11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dirty="0" smtClean="0"/>
                <a:t>30</a:t>
              </a:r>
              <a:endParaRPr lang="ru-RU" dirty="0"/>
            </a:p>
          </p:txBody>
        </p:sp>
      </p:grp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2071670" y="2571744"/>
            <a:ext cx="321471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L="342900" indent="-342900" algn="ctr" eaLnBrk="0" hangingPunct="0"/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Открытие групп для детей с отклонениями в развитии в ДОУ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gray">
          <a:xfrm>
            <a:off x="5399088" y="2641600"/>
            <a:ext cx="22479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FFFFFF"/>
                </a:solidFill>
              </a:rPr>
              <a:t>5</a:t>
            </a:r>
            <a:r>
              <a:rPr lang="en-US" sz="3200" b="1" dirty="0" smtClean="0">
                <a:solidFill>
                  <a:srgbClr val="FFFFFF"/>
                </a:solidFill>
              </a:rPr>
              <a:t>00,000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86031" name="AutoShape 15"/>
          <p:cNvSpPr>
            <a:spLocks noChangeArrowheads="1"/>
          </p:cNvSpPr>
          <p:nvPr/>
        </p:nvSpPr>
        <p:spPr bwMode="gray">
          <a:xfrm>
            <a:off x="5135563" y="3886200"/>
            <a:ext cx="2713037" cy="728663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6032" name="AutoShape 16"/>
          <p:cNvSpPr>
            <a:spLocks noChangeArrowheads="1"/>
          </p:cNvSpPr>
          <p:nvPr/>
        </p:nvSpPr>
        <p:spPr bwMode="gray">
          <a:xfrm>
            <a:off x="2159000" y="3800475"/>
            <a:ext cx="337820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86033" name="Group 17"/>
          <p:cNvGrpSpPr>
            <a:grpSpLocks/>
          </p:cNvGrpSpPr>
          <p:nvPr/>
        </p:nvGrpSpPr>
        <p:grpSpPr bwMode="auto">
          <a:xfrm>
            <a:off x="857224" y="3643314"/>
            <a:ext cx="1130300" cy="1123950"/>
            <a:chOff x="2161" y="696"/>
            <a:chExt cx="1360" cy="1356"/>
          </a:xfrm>
        </p:grpSpPr>
        <p:grpSp>
          <p:nvGrpSpPr>
            <p:cNvPr id="86034" name="Group 1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86035" name="Oval 1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36" name="Oval 2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37" name="Oval 2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38" name="Oval 2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39" name="Oval 2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040" name="Oval 24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dirty="0" smtClean="0"/>
                <a:t>60</a:t>
              </a:r>
              <a:endParaRPr lang="ru-RU" dirty="0"/>
            </a:p>
          </p:txBody>
        </p:sp>
      </p:grpSp>
      <p:sp>
        <p:nvSpPr>
          <p:cNvPr id="86042" name="Rectangle 26"/>
          <p:cNvSpPr>
            <a:spLocks noChangeArrowheads="1"/>
          </p:cNvSpPr>
          <p:nvPr/>
        </p:nvSpPr>
        <p:spPr bwMode="auto">
          <a:xfrm>
            <a:off x="2143108" y="3857628"/>
            <a:ext cx="3429024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ru-RU" sz="1600" dirty="0" smtClean="0">
                <a:solidFill>
                  <a:srgbClr val="FFFFFF"/>
                </a:solidFill>
              </a:rPr>
              <a:t>Открытие </a:t>
            </a:r>
            <a:r>
              <a:rPr lang="ru-RU" sz="1600" dirty="0" err="1" smtClean="0">
                <a:solidFill>
                  <a:srgbClr val="FFFFFF"/>
                </a:solidFill>
              </a:rPr>
              <a:t>лекотек</a:t>
            </a:r>
            <a:r>
              <a:rPr lang="ru-RU" sz="1600" dirty="0" smtClean="0">
                <a:solidFill>
                  <a:srgbClr val="FFFFFF"/>
                </a:solidFill>
              </a:rPr>
              <a:t> в 4 ДОУ для детей с ограниченными возможностями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gray">
          <a:xfrm>
            <a:off x="5399088" y="3959225"/>
            <a:ext cx="22479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FFFFFF"/>
                </a:solidFill>
              </a:rPr>
              <a:t>3</a:t>
            </a:r>
            <a:r>
              <a:rPr lang="en-US" sz="3200" b="1" dirty="0" smtClean="0">
                <a:solidFill>
                  <a:srgbClr val="FFFFFF"/>
                </a:solidFill>
              </a:rPr>
              <a:t>00,000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86044" name="AutoShape 28"/>
          <p:cNvSpPr>
            <a:spLocks noChangeArrowheads="1"/>
          </p:cNvSpPr>
          <p:nvPr/>
        </p:nvSpPr>
        <p:spPr bwMode="gray">
          <a:xfrm>
            <a:off x="5135563" y="5240338"/>
            <a:ext cx="2713037" cy="728662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6045" name="AutoShape 29"/>
          <p:cNvSpPr>
            <a:spLocks noChangeArrowheads="1"/>
          </p:cNvSpPr>
          <p:nvPr/>
        </p:nvSpPr>
        <p:spPr bwMode="ltGray">
          <a:xfrm>
            <a:off x="2159000" y="5154613"/>
            <a:ext cx="337820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86046" name="Group 30"/>
          <p:cNvGrpSpPr>
            <a:grpSpLocks/>
          </p:cNvGrpSpPr>
          <p:nvPr/>
        </p:nvGrpSpPr>
        <p:grpSpPr bwMode="auto">
          <a:xfrm>
            <a:off x="785786" y="5072074"/>
            <a:ext cx="1130300" cy="1123950"/>
            <a:chOff x="2161" y="696"/>
            <a:chExt cx="1360" cy="1356"/>
          </a:xfrm>
        </p:grpSpPr>
        <p:grpSp>
          <p:nvGrpSpPr>
            <p:cNvPr id="86047" name="Group 31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86048" name="Oval 32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49" name="Oval 33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50" name="Oval 34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51" name="Oval 35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6052" name="Oval 36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6053" name="Oval 37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dirty="0" smtClean="0"/>
                <a:t>  90</a:t>
              </a:r>
              <a:endParaRPr lang="ru-RU" dirty="0"/>
            </a:p>
          </p:txBody>
        </p:sp>
      </p:grpSp>
      <p:sp>
        <p:nvSpPr>
          <p:cNvPr id="86055" name="Rectangle 39"/>
          <p:cNvSpPr>
            <a:spLocks noChangeArrowheads="1"/>
          </p:cNvSpPr>
          <p:nvPr/>
        </p:nvSpPr>
        <p:spPr bwMode="auto">
          <a:xfrm>
            <a:off x="2143108" y="5322888"/>
            <a:ext cx="3203592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ru-RU" sz="1600" dirty="0" smtClean="0">
                <a:solidFill>
                  <a:srgbClr val="FFFFFF"/>
                </a:solidFill>
              </a:rPr>
              <a:t>Создание службы ранней помощи  в  6 ДОУ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86056" name="Text Box 40"/>
          <p:cNvSpPr txBox="1">
            <a:spLocks noChangeArrowheads="1"/>
          </p:cNvSpPr>
          <p:nvPr/>
        </p:nvSpPr>
        <p:spPr bwMode="gray">
          <a:xfrm>
            <a:off x="5399088" y="5311775"/>
            <a:ext cx="22479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FFFFFF"/>
                </a:solidFill>
              </a:rPr>
              <a:t>9</a:t>
            </a:r>
            <a:r>
              <a:rPr lang="en-US" sz="3200" b="1" dirty="0" smtClean="0">
                <a:solidFill>
                  <a:srgbClr val="FFFFFF"/>
                </a:solidFill>
              </a:rPr>
              <a:t>0,000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86057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Создание условий для детей с особыми образовательными потребностями</a:t>
            </a:r>
            <a:endParaRPr lang="en-US" sz="2400" dirty="0"/>
          </a:p>
        </p:txBody>
      </p:sp>
      <p:sp>
        <p:nvSpPr>
          <p:cNvPr id="86058" name="Rectangle 42"/>
          <p:cNvSpPr>
            <a:spLocks noChangeArrowheads="1"/>
          </p:cNvSpPr>
          <p:nvPr/>
        </p:nvSpPr>
        <p:spPr bwMode="gray">
          <a:xfrm>
            <a:off x="682625" y="1504950"/>
            <a:ext cx="6867525" cy="904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ru-RU" sz="1600" dirty="0" smtClean="0">
                <a:solidFill>
                  <a:srgbClr val="000000"/>
                </a:solidFill>
              </a:rPr>
              <a:t>Повышение </a:t>
            </a:r>
            <a:r>
              <a:rPr lang="ru-RU" sz="1600" dirty="0">
                <a:solidFill>
                  <a:srgbClr val="000000"/>
                </a:solidFill>
              </a:rPr>
              <a:t>доступности дошкольного образования для детей, имеющих отклонения в развитии и детей, не имеющих возможность посещать дошкольное учреждение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29600" cy="11414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Поддержка инновационных процессов в системе дошкольного образования</a:t>
            </a:r>
            <a:br>
              <a:rPr lang="ru-RU" sz="2800" dirty="0" smtClean="0"/>
            </a:br>
            <a:endParaRPr lang="en-US" sz="28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2813" y="1643050"/>
            <a:ext cx="7378700" cy="4286280"/>
          </a:xfrm>
        </p:spPr>
        <p:txBody>
          <a:bodyPr/>
          <a:lstStyle/>
          <a:p>
            <a:pPr algn="ctr">
              <a:buSzPct val="90000"/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Проект "Детский сад-территория здоровья!»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SzPct val="90000"/>
            </a:pPr>
            <a:endParaRPr lang="ru-RU" sz="2800" b="1" dirty="0" smtClean="0"/>
          </a:p>
          <a:p>
            <a:pPr>
              <a:buSzPct val="90000"/>
              <a:buNone/>
            </a:pPr>
            <a:endParaRPr lang="en-US" sz="2800" b="1" dirty="0"/>
          </a:p>
          <a:p>
            <a:pPr lvl="1" algn="ctr">
              <a:buNone/>
            </a:pPr>
            <a:r>
              <a:rPr lang="ru-RU" sz="2000" dirty="0" smtClean="0"/>
              <a:t>Физического воспитания "Развитие физкультуры и спорта в дошкольных образовательных учреждениях города Новочеркасска"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Алгоритм работы над проектом</a:t>
            </a:r>
            <a:endParaRPr lang="en-US" sz="3200" dirty="0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black">
          <a:xfrm>
            <a:off x="1192213" y="1654175"/>
            <a:ext cx="5756275" cy="6340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sz="1600" dirty="0" smtClean="0">
                <a:solidFill>
                  <a:srgbClr val="000000"/>
                </a:solidFill>
              </a:rPr>
              <a:t>Приказом Управления образования утверждается состав ТГ, положение о проекте</a:t>
            </a:r>
            <a:endParaRPr lang="en-US" sz="1600" dirty="0">
              <a:solidFill>
                <a:srgbClr val="000000"/>
              </a:solidFill>
            </a:endParaRPr>
          </a:p>
        </p:txBody>
      </p:sp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1066800" y="2112963"/>
            <a:ext cx="7513638" cy="3898900"/>
            <a:chOff x="672" y="1240"/>
            <a:chExt cx="4656" cy="2456"/>
          </a:xfrm>
        </p:grpSpPr>
        <p:pic>
          <p:nvPicPr>
            <p:cNvPr id="63493" name="Picture 5" descr="whiteline_00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20" y="1355"/>
              <a:ext cx="1572" cy="1661"/>
            </a:xfrm>
            <a:prstGeom prst="rect">
              <a:avLst/>
            </a:prstGeom>
            <a:noFill/>
          </p:spPr>
        </p:pic>
        <p:pic>
          <p:nvPicPr>
            <p:cNvPr id="63494" name="Picture 6" descr="whiteline_0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95" y="1652"/>
              <a:ext cx="1182" cy="1247"/>
            </a:xfrm>
            <a:prstGeom prst="rect">
              <a:avLst/>
            </a:prstGeom>
            <a:noFill/>
          </p:spPr>
        </p:pic>
        <p:pic>
          <p:nvPicPr>
            <p:cNvPr id="63495" name="Picture 7" descr="whiteline_00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59" y="1929"/>
              <a:ext cx="919" cy="970"/>
            </a:xfrm>
            <a:prstGeom prst="rect">
              <a:avLst/>
            </a:prstGeom>
            <a:noFill/>
          </p:spPr>
        </p:pic>
        <p:sp>
          <p:nvSpPr>
            <p:cNvPr id="63496" name="Line 8"/>
            <p:cNvSpPr>
              <a:spLocks noChangeShapeType="1"/>
            </p:cNvSpPr>
            <p:nvPr/>
          </p:nvSpPr>
          <p:spPr bwMode="auto">
            <a:xfrm flipV="1">
              <a:off x="672" y="1240"/>
              <a:ext cx="0" cy="20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497" name="Line 9"/>
            <p:cNvSpPr>
              <a:spLocks noChangeShapeType="1"/>
            </p:cNvSpPr>
            <p:nvPr/>
          </p:nvSpPr>
          <p:spPr bwMode="auto">
            <a:xfrm>
              <a:off x="683" y="3289"/>
              <a:ext cx="46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498" name="Rectangle 10"/>
            <p:cNvSpPr>
              <a:spLocks noChangeArrowheads="1"/>
            </p:cNvSpPr>
            <p:nvPr/>
          </p:nvSpPr>
          <p:spPr bwMode="auto">
            <a:xfrm>
              <a:off x="3862" y="1709"/>
              <a:ext cx="1346" cy="102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000000"/>
                  </a:solidFill>
                </a:rPr>
                <a:t>Информационное обеспечение проекта, работа с родителями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63499" name="Rectangle 11"/>
            <p:cNvSpPr>
              <a:spLocks noChangeArrowheads="1"/>
            </p:cNvSpPr>
            <p:nvPr/>
          </p:nvSpPr>
          <p:spPr bwMode="auto">
            <a:xfrm>
              <a:off x="2224" y="1934"/>
              <a:ext cx="969" cy="8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000000"/>
                  </a:solidFill>
                </a:rPr>
                <a:t>Утверждение плана и реализация мероприятий, 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63500" name="Rectangle 12"/>
            <p:cNvSpPr>
              <a:spLocks noChangeArrowheads="1"/>
            </p:cNvSpPr>
            <p:nvPr/>
          </p:nvSpPr>
          <p:spPr bwMode="auto">
            <a:xfrm>
              <a:off x="719" y="2114"/>
              <a:ext cx="974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00000"/>
                  </a:solidFill>
                </a:rPr>
                <a:t>Разработка положения о проекте, визитная карточка проекта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63501" name="Line 13"/>
            <p:cNvSpPr>
              <a:spLocks noChangeShapeType="1"/>
            </p:cNvSpPr>
            <p:nvPr/>
          </p:nvSpPr>
          <p:spPr bwMode="auto">
            <a:xfrm>
              <a:off x="1941" y="2941"/>
              <a:ext cx="0" cy="7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02" name="Line 14"/>
            <p:cNvSpPr>
              <a:spLocks noChangeShapeType="1"/>
            </p:cNvSpPr>
            <p:nvPr/>
          </p:nvSpPr>
          <p:spPr bwMode="auto">
            <a:xfrm>
              <a:off x="3356" y="2941"/>
              <a:ext cx="0" cy="7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03" name="Text Box 15"/>
            <p:cNvSpPr txBox="1">
              <a:spLocks noChangeArrowheads="1"/>
            </p:cNvSpPr>
            <p:nvPr/>
          </p:nvSpPr>
          <p:spPr bwMode="auto">
            <a:xfrm>
              <a:off x="726" y="3348"/>
              <a:ext cx="115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 dirty="0" smtClean="0"/>
                <a:t>сентябрь</a:t>
              </a:r>
              <a:endParaRPr lang="en-US" sz="1400" b="1" dirty="0"/>
            </a:p>
          </p:txBody>
        </p:sp>
        <p:sp>
          <p:nvSpPr>
            <p:cNvPr id="63504" name="Text Box 16"/>
            <p:cNvSpPr txBox="1">
              <a:spLocks noChangeArrowheads="1"/>
            </p:cNvSpPr>
            <p:nvPr/>
          </p:nvSpPr>
          <p:spPr bwMode="auto">
            <a:xfrm>
              <a:off x="2069" y="3348"/>
              <a:ext cx="115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 dirty="0" smtClean="0"/>
                <a:t>Октябрь-апрель</a:t>
              </a:r>
              <a:endParaRPr lang="en-US" sz="1400" b="1" dirty="0"/>
            </a:p>
          </p:txBody>
        </p:sp>
        <p:sp>
          <p:nvSpPr>
            <p:cNvPr id="63505" name="Text Box 17"/>
            <p:cNvSpPr txBox="1">
              <a:spLocks noChangeArrowheads="1"/>
            </p:cNvSpPr>
            <p:nvPr/>
          </p:nvSpPr>
          <p:spPr bwMode="auto">
            <a:xfrm>
              <a:off x="3692" y="3348"/>
              <a:ext cx="115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 dirty="0" smtClean="0"/>
                <a:t>Сентябрь-май</a:t>
              </a:r>
              <a:endParaRPr lang="en-US" sz="1400" b="1" dirty="0"/>
            </a:p>
          </p:txBody>
        </p:sp>
        <p:pic>
          <p:nvPicPr>
            <p:cNvPr id="63506" name="Picture 18" descr="R_chevron00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43" y="2322"/>
              <a:ext cx="303" cy="363"/>
            </a:xfrm>
            <a:prstGeom prst="rect">
              <a:avLst/>
            </a:prstGeom>
            <a:noFill/>
          </p:spPr>
        </p:pic>
        <p:pic>
          <p:nvPicPr>
            <p:cNvPr id="63507" name="Picture 19" descr="R_chevron00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342" y="2322"/>
              <a:ext cx="304" cy="3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gray">
          <a:xfrm>
            <a:off x="1970088" y="2600325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black">
          <a:xfrm>
            <a:off x="3398838" y="2746375"/>
            <a:ext cx="574516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 b="1" dirty="0"/>
              <a:t> </a:t>
            </a:r>
            <a:r>
              <a:rPr lang="ru-RU" b="1" dirty="0" smtClean="0"/>
              <a:t> Создание предметной </a:t>
            </a:r>
            <a:r>
              <a:rPr lang="ru-RU" b="1" dirty="0" err="1" smtClean="0"/>
              <a:t>здоровьесберегающей</a:t>
            </a:r>
            <a:r>
              <a:rPr lang="ru-RU" b="1" dirty="0" smtClean="0"/>
              <a:t> среды: оснащение спортивным инвентарем и  оборудованием групп и физкультурных залов</a:t>
            </a:r>
            <a:endParaRPr lang="en-US" b="1" dirty="0"/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gray">
          <a:xfrm>
            <a:off x="2782888" y="3105150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8613" name="Picture 5" descr="DO_circl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850" y="2454275"/>
            <a:ext cx="1714500" cy="1714500"/>
          </a:xfrm>
          <a:prstGeom prst="rect">
            <a:avLst/>
          </a:prstGeom>
          <a:noFill/>
        </p:spPr>
      </p:pic>
      <p:sp>
        <p:nvSpPr>
          <p:cNvPr id="686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/>
              <a:t>Модернизация материально-технической базы муниципальных дошкольных образовательных учреждений </a:t>
            </a:r>
            <a:endParaRPr lang="en-US" sz="2000" dirty="0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black">
          <a:xfrm>
            <a:off x="1092200" y="3140075"/>
            <a:ext cx="16700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/>
              <a:t>200,000</a:t>
            </a:r>
            <a:endParaRPr lang="en-US" sz="2000" b="1" dirty="0"/>
          </a:p>
        </p:txBody>
      </p:sp>
      <p:sp>
        <p:nvSpPr>
          <p:cNvPr id="68616" name="AutoShape 8"/>
          <p:cNvSpPr>
            <a:spLocks noChangeArrowheads="1"/>
          </p:cNvSpPr>
          <p:nvPr/>
        </p:nvSpPr>
        <p:spPr bwMode="gray">
          <a:xfrm>
            <a:off x="1970088" y="4562475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black">
          <a:xfrm>
            <a:off x="3460750" y="4667250"/>
            <a:ext cx="5095875" cy="119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 b="1" dirty="0"/>
              <a:t> </a:t>
            </a:r>
            <a:r>
              <a:rPr lang="ru-RU" b="1" dirty="0" smtClean="0"/>
              <a:t>Оснащение  прогулочных и спортивных площадок дошкольных образовательных учреждений игровым и спортивным оборудованием</a:t>
            </a:r>
            <a:endParaRPr lang="en-US" b="1" dirty="0"/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gray">
          <a:xfrm>
            <a:off x="2811463" y="5057775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8619" name="Picture 11" descr="DP_circl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4900" y="4359275"/>
            <a:ext cx="1727200" cy="1727200"/>
          </a:xfrm>
          <a:prstGeom prst="rect">
            <a:avLst/>
          </a:prstGeom>
          <a:noFill/>
        </p:spPr>
      </p:pic>
      <p:sp>
        <p:nvSpPr>
          <p:cNvPr id="68620" name="Text Box 12"/>
          <p:cNvSpPr txBox="1">
            <a:spLocks noChangeArrowheads="1"/>
          </p:cNvSpPr>
          <p:nvPr/>
        </p:nvSpPr>
        <p:spPr bwMode="black">
          <a:xfrm>
            <a:off x="1111250" y="5068888"/>
            <a:ext cx="16700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/>
              <a:t>1 500,000</a:t>
            </a:r>
            <a:endParaRPr lang="en-US" sz="2000" b="1" dirty="0"/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black">
          <a:xfrm>
            <a:off x="1427163" y="1477963"/>
            <a:ext cx="6477000" cy="7017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ru-RU" b="1" dirty="0" smtClean="0"/>
              <a:t>Приобретение спортивного инвентаря, установка игрового и спортивного оборудования на участках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E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402</Words>
  <Application>Microsoft Office PowerPoint</Application>
  <PresentationFormat>Экран (4:3)</PresentationFormat>
  <Paragraphs>90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Совещание для руководителей МДОУ детских садов Задачи  на новый учебный год 2010-2011 </vt:lpstr>
      <vt:lpstr>Срок исполнения – конец сентября</vt:lpstr>
      <vt:lpstr>Открытие  консультативных психолого-педагогических мини-центров для детей, не посещающих детский сад, и их родителей</vt:lpstr>
      <vt:lpstr>Группы кратковременного пребывания</vt:lpstr>
      <vt:lpstr>Открытие после капитального ремонта групповых помещений </vt:lpstr>
      <vt:lpstr>Создание условий для детей с особыми образовательными потребностями</vt:lpstr>
      <vt:lpstr>Поддержка инновационных процессов в системе дошкольного образования </vt:lpstr>
      <vt:lpstr>Алгоритм работы над проектом</vt:lpstr>
      <vt:lpstr>Модернизация материально-технической базы муниципальных дошкольных образовательных учреждений </vt:lpstr>
      <vt:lpstr>Заинтересованных лиц, спонсоров,  меценатов  приглашаем к сотрудничеству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для руководителей МДОУ детских садов Задачи  на новый учебный год 2010-2011 </dc:title>
  <dc:creator>Admin</dc:creator>
  <cp:lastModifiedBy>Admin</cp:lastModifiedBy>
  <cp:revision>9</cp:revision>
  <dcterms:created xsi:type="dcterms:W3CDTF">2010-09-14T16:30:39Z</dcterms:created>
  <dcterms:modified xsi:type="dcterms:W3CDTF">2010-12-16T18:35:17Z</dcterms:modified>
</cp:coreProperties>
</file>